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2" d="100"/>
          <a:sy n="32" d="100"/>
        </p:scale>
        <p:origin x="121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clipart.org/detail/84559/cartoon-house-by-peterbrough" TargetMode="External"/><Relationship Id="rId3" Type="http://schemas.openxmlformats.org/officeDocument/2006/relationships/hyperlink" Target="https://www.youtube.com/watch?v=LEffr6uKx-8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pln.myvle.co.uk/files/sc3490/websites/lspace_109/index.php?page=2058&amp;t=Autumn+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ya7rBUKHfu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92301"/>
              </p:ext>
            </p:extLst>
          </p:nvPr>
        </p:nvGraphicFramePr>
        <p:xfrm>
          <a:off x="119160" y="560976"/>
          <a:ext cx="6601216" cy="2971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243625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Languages </a:t>
                      </a:r>
                      <a:r>
                        <a:rPr lang="en-GB" baseline="0"/>
                        <a:t>(French)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Rooms</a:t>
                      </a:r>
                      <a:r>
                        <a:rPr lang="en-GB" b="1" baseline="0" dirty="0" smtClean="0"/>
                        <a:t> in the house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Autumn</a:t>
                      </a:r>
                      <a:r>
                        <a:rPr lang="en-GB" baseline="0"/>
                        <a:t> </a:t>
                      </a:r>
                      <a:r>
                        <a:rPr lang="en-GB" baseline="0" smtClean="0"/>
                        <a:t>2</a:t>
                      </a:r>
                      <a:r>
                        <a:rPr lang="en-GB" smtClean="0"/>
                        <a:t>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436292"/>
              </p:ext>
            </p:extLst>
          </p:nvPr>
        </p:nvGraphicFramePr>
        <p:xfrm>
          <a:off x="145474" y="8691796"/>
          <a:ext cx="3120362" cy="94216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20362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38142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fun facts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60737"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France you are much more likely to live in </a:t>
                      </a:r>
                      <a:r>
                        <a:rPr lang="en-GB" sz="9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en-GB" sz="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appartement</a:t>
                      </a:r>
                      <a:r>
                        <a:rPr lang="en-GB" sz="9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 flat) compared to in the UK. 45% of French people live in a flat whereas in the UK it’s only 20%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754487"/>
              </p:ext>
            </p:extLst>
          </p:nvPr>
        </p:nvGraphicFramePr>
        <p:xfrm>
          <a:off x="3377457" y="2290333"/>
          <a:ext cx="3267398" cy="5382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635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651047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82398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Vocabulary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8239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</a:t>
                      </a:r>
                      <a:r>
                        <a:rPr lang="en-GB" sz="900" dirty="0" err="1"/>
                        <a:t>maison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house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l’apartement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flat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l’entrée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hallway / entrance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cuisine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kitchen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 salon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living room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10533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salle à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dining room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54723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</a:t>
                      </a:r>
                      <a:r>
                        <a:rPr lang="en-GB" sz="900" dirty="0" err="1"/>
                        <a:t>chambre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bedroom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6878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salle de </a:t>
                      </a:r>
                      <a:r>
                        <a:rPr lang="en-GB" sz="900" dirty="0" err="1"/>
                        <a:t>bains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bathroom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29618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le </a:t>
                      </a:r>
                      <a:r>
                        <a:rPr lang="en-GB" sz="900" dirty="0" err="1"/>
                        <a:t>jardin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0" dirty="0"/>
                        <a:t>garden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5237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 lit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bed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1547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l’armoire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wardrobe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47802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</a:t>
                      </a:r>
                      <a:r>
                        <a:rPr lang="en-GB" sz="900" dirty="0" err="1"/>
                        <a:t>lampe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lamp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211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 tapis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rug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32476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</a:t>
                      </a:r>
                      <a:r>
                        <a:rPr lang="en-GB" sz="900" dirty="0" err="1"/>
                        <a:t>peluche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soft toy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01898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 lavabo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sink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15929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</a:t>
                      </a:r>
                      <a:r>
                        <a:rPr lang="en-GB" sz="900" dirty="0" err="1"/>
                        <a:t>télévision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television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8140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chaise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chair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09885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 douche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shower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6653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l’oreiller</a:t>
                      </a:r>
                      <a:r>
                        <a:rPr lang="en-GB" sz="900" dirty="0"/>
                        <a:t> (m)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pillow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3674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65412"/>
              </p:ext>
            </p:extLst>
          </p:nvPr>
        </p:nvGraphicFramePr>
        <p:xfrm>
          <a:off x="149976" y="947582"/>
          <a:ext cx="3140561" cy="28346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7819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52742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199442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Knowledge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45467">
                <a:tc>
                  <a:txBody>
                    <a:bodyPr/>
                    <a:lstStyle/>
                    <a:p>
                      <a:r>
                        <a:rPr lang="en-GB" sz="900" dirty="0"/>
                        <a:t>Describing your house and bedroom.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ma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maison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cuisine et trois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chambres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ma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chambre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 un lit,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armoire et un tapis jaune.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429568">
                <a:tc>
                  <a:txBody>
                    <a:bodyPr/>
                    <a:lstStyle/>
                    <a:p>
                      <a:r>
                        <a:rPr lang="en-GB" sz="900" dirty="0"/>
                        <a:t>Asking where someone is and replying.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Où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maman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</a:p>
                    <a:p>
                      <a:pPr lvl="0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dans la salle de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bains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617224"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+mn-lt"/>
                        </a:rPr>
                        <a:t>Describing size.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/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grande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n-GB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moyen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/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moyenne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GB" sz="9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meduim</a:t>
                      </a:r>
                      <a:endParaRPr lang="en-GB" sz="9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petit  / petite              </a:t>
                      </a:r>
                      <a:r>
                        <a:rPr lang="en-GB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00207"/>
                  </a:ext>
                </a:extLst>
              </a:tr>
              <a:tr h="6172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what’s in someone’s bedroom and replying.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baseline="0" dirty="0" err="1">
                          <a:effectLst/>
                        </a:rPr>
                        <a:t>Qu’est-ce</a:t>
                      </a:r>
                      <a:r>
                        <a:rPr lang="en-GB" sz="900" kern="1200" baseline="0" dirty="0">
                          <a:effectLst/>
                        </a:rPr>
                        <a:t> </a:t>
                      </a:r>
                      <a:r>
                        <a:rPr lang="en-GB" sz="900" kern="1200" baseline="0" dirty="0" err="1">
                          <a:effectLst/>
                        </a:rPr>
                        <a:t>qu’il</a:t>
                      </a:r>
                      <a:r>
                        <a:rPr lang="en-GB" sz="900" kern="1200" baseline="0" dirty="0">
                          <a:effectLst/>
                        </a:rPr>
                        <a:t> y a dans ta </a:t>
                      </a:r>
                      <a:r>
                        <a:rPr lang="en-GB" sz="900" kern="1200" baseline="0" dirty="0" err="1">
                          <a:effectLst/>
                        </a:rPr>
                        <a:t>chambre</a:t>
                      </a:r>
                      <a:r>
                        <a:rPr lang="en-GB" sz="900" kern="1200" baseline="0" dirty="0">
                          <a:effectLst/>
                        </a:rPr>
                        <a:t>?</a:t>
                      </a:r>
                    </a:p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ma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chambre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petite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lampe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0973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46174"/>
              </p:ext>
            </p:extLst>
          </p:nvPr>
        </p:nvGraphicFramePr>
        <p:xfrm>
          <a:off x="3419768" y="7864398"/>
          <a:ext cx="3247625" cy="176956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247625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9107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Lesson ideas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464764"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3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Primary Languages VLE Stage 4 Autumn 2 </a:t>
                      </a:r>
                      <a:r>
                        <a:rPr lang="en-GB" sz="900" dirty="0">
                          <a:hlinkClick r:id="rId2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Prior learning recap – colours chocolate bar.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Songs: Dans ma </a:t>
                      </a:r>
                      <a:r>
                        <a:rPr lang="en-GB" sz="900" dirty="0" err="1"/>
                        <a:t>maison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>
                          <a:hlinkClick r:id="rId3"/>
                        </a:rPr>
                        <a:t>LINK</a:t>
                      </a:r>
                      <a:r>
                        <a:rPr lang="en-GB" sz="900" dirty="0"/>
                        <a:t>  Dans ma </a:t>
                      </a:r>
                      <a:r>
                        <a:rPr lang="en-GB" sz="900" dirty="0" err="1"/>
                        <a:t>chambre</a:t>
                      </a:r>
                      <a:r>
                        <a:rPr lang="en-GB" sz="900" i="1" dirty="0"/>
                        <a:t> </a:t>
                      </a:r>
                      <a:r>
                        <a:rPr lang="en-GB" sz="900" dirty="0">
                          <a:hlinkClick r:id="rId4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Bingo (rooms/objects in the house).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Art - draw and label your bedroom.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I went to the shops game. </a:t>
                      </a:r>
                      <a:r>
                        <a:rPr lang="en-GB" sz="900" i="1" dirty="0"/>
                        <a:t>Dans ma </a:t>
                      </a:r>
                      <a:r>
                        <a:rPr lang="en-GB" sz="900" i="1" dirty="0" err="1"/>
                        <a:t>chambre</a:t>
                      </a:r>
                      <a:r>
                        <a:rPr lang="en-GB" sz="900" i="1" dirty="0"/>
                        <a:t> </a:t>
                      </a:r>
                      <a:r>
                        <a:rPr lang="en-GB" sz="900" i="1" dirty="0" err="1"/>
                        <a:t>il</a:t>
                      </a:r>
                      <a:r>
                        <a:rPr lang="en-GB" sz="900" i="1" dirty="0"/>
                        <a:t> y a..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Reading – Spooky house.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49578"/>
              </p:ext>
            </p:extLst>
          </p:nvPr>
        </p:nvGraphicFramePr>
        <p:xfrm>
          <a:off x="3390069" y="956910"/>
          <a:ext cx="3254786" cy="10744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254786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Prior learning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646630">
                <a:tc>
                  <a:txBody>
                    <a:bodyPr/>
                    <a:lstStyle/>
                    <a:p>
                      <a:r>
                        <a:rPr lang="en-GB" sz="900" kern="1200" dirty="0">
                          <a:effectLst/>
                        </a:rPr>
                        <a:t>Masculine and feminine nouns (Year 3)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Colours (Year 3)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Asking questions (Years 3, 4 and 5)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Family members (Year 4)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Adjective agreement (Year 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57" y="65096"/>
            <a:ext cx="6639119" cy="5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895" y="156835"/>
            <a:ext cx="249958" cy="28044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7D0B01B-C845-41E5-8F8B-3944E36AA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366321"/>
              </p:ext>
            </p:extLst>
          </p:nvPr>
        </p:nvGraphicFramePr>
        <p:xfrm>
          <a:off x="119160" y="5617755"/>
          <a:ext cx="3140563" cy="29946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0674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08988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Grammar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Masculine and feminine nouns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correct article</a:t>
                      </a:r>
                    </a:p>
                    <a:p>
                      <a:pPr algn="l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Masculine - </a:t>
                      </a:r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salon, un salon </a:t>
                      </a:r>
                    </a:p>
                    <a:p>
                      <a:pPr algn="l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Feminine</a:t>
                      </a:r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la cuisine, </a:t>
                      </a:r>
                      <a:r>
                        <a:rPr lang="en-GB" sz="9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cuisine</a:t>
                      </a:r>
                    </a:p>
                    <a:p>
                      <a:pPr algn="l"/>
                      <a:endParaRPr lang="en-GB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Adjective agreement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When using colour and size adjectives they must match the noun and will change if feminine or masculine.</a:t>
                      </a:r>
                    </a:p>
                    <a:p>
                      <a:pPr algn="l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tapis </a:t>
                      </a:r>
                      <a:r>
                        <a:rPr lang="en-GB" sz="9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vert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(m)</a:t>
                      </a:r>
                    </a:p>
                    <a:p>
                      <a:pPr algn="l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 cuisine </a:t>
                      </a:r>
                      <a:r>
                        <a:rPr lang="en-GB" sz="900" b="1" u="sng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verte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447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il</a:t>
                      </a:r>
                      <a:r>
                        <a:rPr lang="en-GB" sz="900" dirty="0"/>
                        <a:t> y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dirty="0"/>
                        <a:t>This phrase is used to say what there is in a certain place. It means both ‘there is and ‘there are’:</a:t>
                      </a:r>
                    </a:p>
                    <a:p>
                      <a:pPr algn="l"/>
                      <a:r>
                        <a:rPr lang="en-GB" sz="900" b="1" i="0" dirty="0"/>
                        <a:t>Dans ma </a:t>
                      </a:r>
                      <a:r>
                        <a:rPr lang="en-GB" sz="900" b="1" i="0" dirty="0" err="1"/>
                        <a:t>chambre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1" i="0" u="sng" dirty="0" err="1"/>
                        <a:t>il</a:t>
                      </a:r>
                      <a:r>
                        <a:rPr lang="en-GB" sz="900" b="1" i="0" u="sng" dirty="0"/>
                        <a:t> y a </a:t>
                      </a:r>
                      <a:r>
                        <a:rPr lang="en-GB" sz="900" b="1" i="0" dirty="0" err="1"/>
                        <a:t>une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1" i="0" dirty="0" err="1"/>
                        <a:t>peluche</a:t>
                      </a:r>
                      <a:r>
                        <a:rPr lang="en-GB" sz="900" b="1" i="0" dirty="0"/>
                        <a:t> et un </a:t>
                      </a:r>
                      <a:r>
                        <a:rPr lang="en-GB" sz="900" b="1" i="0" dirty="0" err="1"/>
                        <a:t>oreiller</a:t>
                      </a:r>
                      <a:r>
                        <a:rPr lang="en-GB" sz="900" b="1" i="0" dirty="0"/>
                        <a:t> rouge.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 err="1"/>
                        <a:t>être</a:t>
                      </a:r>
                      <a:r>
                        <a:rPr lang="en-GB" sz="900" dirty="0"/>
                        <a:t> = to 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dirty="0"/>
                        <a:t>je </a:t>
                      </a:r>
                      <a:r>
                        <a:rPr lang="en-GB" sz="900" b="0" i="0" dirty="0" err="1"/>
                        <a:t>suis</a:t>
                      </a:r>
                      <a:r>
                        <a:rPr lang="en-GB" sz="900" b="0" i="0" dirty="0"/>
                        <a:t>	nous </a:t>
                      </a:r>
                      <a:r>
                        <a:rPr lang="en-GB" sz="900" b="0" i="0" dirty="0" err="1"/>
                        <a:t>sommes</a:t>
                      </a:r>
                      <a:endParaRPr lang="en-GB" sz="900" b="0" i="0" dirty="0"/>
                    </a:p>
                    <a:p>
                      <a:pPr algn="l"/>
                      <a:r>
                        <a:rPr lang="en-GB" sz="900" b="0" i="0" dirty="0" err="1"/>
                        <a:t>tu</a:t>
                      </a:r>
                      <a:r>
                        <a:rPr lang="en-GB" sz="900" b="0" i="0" dirty="0"/>
                        <a:t> es	</a:t>
                      </a:r>
                    </a:p>
                    <a:p>
                      <a:pPr algn="l"/>
                      <a:r>
                        <a:rPr lang="en-GB" sz="900" b="0" i="0" dirty="0" err="1"/>
                        <a:t>il</a:t>
                      </a:r>
                      <a:r>
                        <a:rPr lang="en-GB" sz="900" b="0" i="0" dirty="0"/>
                        <a:t> / </a:t>
                      </a:r>
                      <a:r>
                        <a:rPr lang="en-GB" sz="900" b="0" i="0" dirty="0" err="1"/>
                        <a:t>elle</a:t>
                      </a:r>
                      <a:r>
                        <a:rPr lang="en-GB" sz="900" b="0" i="0" dirty="0"/>
                        <a:t> </a:t>
                      </a:r>
                      <a:r>
                        <a:rPr lang="en-GB" sz="900" b="0" i="0" dirty="0" err="1"/>
                        <a:t>est</a:t>
                      </a:r>
                      <a:r>
                        <a:rPr lang="en-GB" sz="900" b="0" i="0" dirty="0"/>
                        <a:t>	</a:t>
                      </a:r>
                      <a:r>
                        <a:rPr lang="en-GB" sz="900" b="0" i="0" dirty="0" err="1"/>
                        <a:t>ils</a:t>
                      </a:r>
                      <a:r>
                        <a:rPr lang="en-GB" sz="900" b="0" i="0" dirty="0"/>
                        <a:t> / ells </a:t>
                      </a:r>
                      <a:r>
                        <a:rPr lang="en-GB" sz="900" b="0" i="0" dirty="0" err="1"/>
                        <a:t>sont</a:t>
                      </a:r>
                      <a:endParaRPr lang="en-GB" sz="900" b="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332686"/>
                  </a:ext>
                </a:extLst>
              </a:tr>
            </a:tbl>
          </a:graphicData>
        </a:graphic>
      </p:graphicFrame>
      <p:sp>
        <p:nvSpPr>
          <p:cNvPr id="2" name="AutoShape 2" descr="Horloge murale avec chiffres arabes, horloge de jour et de nuit imprimée en  acrylique, scène de la ville, décoration murale pour pépinière | AliEx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Horloge murale avec chiffres arabes, horloge de jour et de nuit imprimée en  acrylique, scène de la ville, décoration murale pour pépinière | AliExpr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1ED0606-B946-4934-AA8C-DC8FE2ADAF5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14032" y="3861606"/>
            <a:ext cx="1783244" cy="167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7594</TotalTime>
  <Words>424</Words>
  <Application>Microsoft Office PowerPoint</Application>
  <PresentationFormat>A4 Paper (210x297 mm)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C.Knight</dc:creator>
  <cp:lastModifiedBy>Claire Stevens</cp:lastModifiedBy>
  <cp:revision>74</cp:revision>
  <cp:lastPrinted>2022-07-12T13:12:54Z</cp:lastPrinted>
  <dcterms:created xsi:type="dcterms:W3CDTF">2019-07-07T18:53:37Z</dcterms:created>
  <dcterms:modified xsi:type="dcterms:W3CDTF">2022-11-01T14:53:58Z</dcterms:modified>
</cp:coreProperties>
</file>