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1368" y="1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1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3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0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4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4398-1127-4BD9-BF3C-3D27B6A023B2}" type="datetimeFigureOut">
              <a:rPr lang="en-GB" smtClean="0"/>
              <a:t>07/09/2022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CKMaRwicSg" TargetMode="External"/><Relationship Id="rId2" Type="http://schemas.openxmlformats.org/officeDocument/2006/relationships/hyperlink" Target="https://pln.myvle.co.uk/files/sc3490/websites/lspace_109/index.php?page=2040&amp;t=Autumn+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54192"/>
              </p:ext>
            </p:extLst>
          </p:nvPr>
        </p:nvGraphicFramePr>
        <p:xfrm>
          <a:off x="119160" y="560976"/>
          <a:ext cx="6601216" cy="2971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0304">
                  <a:extLst>
                    <a:ext uri="{9D8B030D-6E8A-4147-A177-3AD203B41FA5}">
                      <a16:colId xmlns:a16="http://schemas.microsoft.com/office/drawing/2014/main" val="960009268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770037360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3879841513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51580038"/>
                    </a:ext>
                  </a:extLst>
                </a:gridCol>
              </a:tblGrid>
              <a:tr h="243625"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Languages </a:t>
                      </a:r>
                      <a:r>
                        <a:rPr lang="en-GB" baseline="0"/>
                        <a:t>(French)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Telling the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Year</a:t>
                      </a:r>
                      <a:r>
                        <a:rPr lang="en-GB" baseline="0" dirty="0"/>
                        <a:t> 6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Autumn</a:t>
                      </a:r>
                      <a:r>
                        <a:rPr lang="en-GB" baseline="0" dirty="0"/>
                        <a:t> 1</a:t>
                      </a:r>
                      <a:r>
                        <a:rPr lang="en-GB" dirty="0"/>
                        <a:t> 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17071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3319"/>
              </p:ext>
            </p:extLst>
          </p:nvPr>
        </p:nvGraphicFramePr>
        <p:xfrm>
          <a:off x="155575" y="8438723"/>
          <a:ext cx="3120362" cy="73406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20362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5249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French fun facts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436883">
                <a:tc>
                  <a:txBody>
                    <a:bodyPr/>
                    <a:lstStyle/>
                    <a:p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France is 1 hour ahead of the UK so when it’s 10:00 am here it’s 11:00 am in France!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236542"/>
              </p:ext>
            </p:extLst>
          </p:nvPr>
        </p:nvGraphicFramePr>
        <p:xfrm>
          <a:off x="3393333" y="2156558"/>
          <a:ext cx="3267398" cy="310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635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1651047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282398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Vocabulary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28239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French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English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l’heure</a:t>
                      </a:r>
                      <a:r>
                        <a:rPr lang="en-GB" sz="900" dirty="0"/>
                        <a:t> (f)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time / hour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et quart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quarter past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9763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et </a:t>
                      </a:r>
                      <a:r>
                        <a:rPr lang="en-GB" sz="900" dirty="0" err="1"/>
                        <a:t>demie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half past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001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moins</a:t>
                      </a:r>
                      <a:r>
                        <a:rPr lang="en-GB" sz="900" dirty="0"/>
                        <a:t> le quart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quarter 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8611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se lever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to get 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1053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manger le petit déjeuner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to eat breakfast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54723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se </a:t>
                      </a:r>
                      <a:r>
                        <a:rPr lang="en-GB" sz="900" dirty="0" err="1"/>
                        <a:t>doucher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to have a shower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6878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se </a:t>
                      </a:r>
                      <a:r>
                        <a:rPr lang="en-GB" sz="900" dirty="0" err="1"/>
                        <a:t>brosser</a:t>
                      </a:r>
                      <a:r>
                        <a:rPr lang="en-GB" sz="900" dirty="0"/>
                        <a:t> les dents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to brush your teeth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29618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err="1"/>
                        <a:t>aller</a:t>
                      </a:r>
                      <a:r>
                        <a:rPr lang="en-GB" sz="900" dirty="0"/>
                        <a:t> à </a:t>
                      </a:r>
                      <a:r>
                        <a:rPr lang="en-GB" sz="900" dirty="0" err="1"/>
                        <a:t>l’école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i="0" dirty="0"/>
                        <a:t>to go to school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2523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midi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midday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6154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minuit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i="0" dirty="0"/>
                        <a:t>midnight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47802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391991"/>
              </p:ext>
            </p:extLst>
          </p:nvPr>
        </p:nvGraphicFramePr>
        <p:xfrm>
          <a:off x="149976" y="947582"/>
          <a:ext cx="3140561" cy="44529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87819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152742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199442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Knowledge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24546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effectLst/>
                        </a:rPr>
                        <a:t>Numbers 1-12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>
                          <a:effectLst/>
                        </a:rPr>
                        <a:t>un, deux, trois, </a:t>
                      </a:r>
                      <a:r>
                        <a:rPr lang="en-GB" sz="900" kern="1200" dirty="0" err="1">
                          <a:effectLst/>
                        </a:rPr>
                        <a:t>quatre</a:t>
                      </a:r>
                      <a:r>
                        <a:rPr lang="en-GB" sz="900" kern="1200" dirty="0">
                          <a:effectLst/>
                        </a:rPr>
                        <a:t>, cinq, six, sept, </a:t>
                      </a:r>
                      <a:r>
                        <a:rPr lang="en-GB" sz="900" kern="1200" dirty="0" err="1">
                          <a:effectLst/>
                        </a:rPr>
                        <a:t>huit</a:t>
                      </a:r>
                      <a:r>
                        <a:rPr lang="en-GB" sz="900" kern="1200" dirty="0">
                          <a:effectLst/>
                        </a:rPr>
                        <a:t>, </a:t>
                      </a:r>
                      <a:r>
                        <a:rPr lang="en-GB" sz="900" kern="1200" dirty="0" err="1">
                          <a:effectLst/>
                        </a:rPr>
                        <a:t>neuf</a:t>
                      </a:r>
                      <a:r>
                        <a:rPr lang="en-GB" sz="900" kern="1200" dirty="0">
                          <a:effectLst/>
                        </a:rPr>
                        <a:t>, dix, </a:t>
                      </a:r>
                      <a:r>
                        <a:rPr lang="en-GB" sz="900" kern="1200" dirty="0" err="1">
                          <a:effectLst/>
                        </a:rPr>
                        <a:t>onze</a:t>
                      </a:r>
                      <a:r>
                        <a:rPr lang="en-GB" sz="900" kern="1200" dirty="0">
                          <a:effectLst/>
                        </a:rPr>
                        <a:t>, </a:t>
                      </a:r>
                      <a:r>
                        <a:rPr lang="en-GB" sz="900" kern="1200" dirty="0" err="1">
                          <a:effectLst/>
                        </a:rPr>
                        <a:t>douze</a:t>
                      </a:r>
                      <a:endParaRPr lang="en-GB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  <a:tr h="24546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effectLst/>
                        </a:rPr>
                        <a:t>Numbers 1-60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>
                          <a:effectLst/>
                        </a:rPr>
                        <a:t>1-10</a:t>
                      </a:r>
                      <a:r>
                        <a:rPr lang="en-GB" sz="900" kern="1200" dirty="0">
                          <a:effectLst/>
                        </a:rPr>
                        <a:t> un, deux, trois, </a:t>
                      </a:r>
                      <a:r>
                        <a:rPr lang="en-GB" sz="900" kern="1200" dirty="0" err="1">
                          <a:effectLst/>
                        </a:rPr>
                        <a:t>quatre</a:t>
                      </a:r>
                      <a:r>
                        <a:rPr lang="en-GB" sz="900" kern="1200" dirty="0">
                          <a:effectLst/>
                        </a:rPr>
                        <a:t>, cinq, six, sept, </a:t>
                      </a:r>
                      <a:r>
                        <a:rPr lang="en-GB" sz="900" kern="1200" dirty="0" err="1">
                          <a:effectLst/>
                        </a:rPr>
                        <a:t>huit</a:t>
                      </a:r>
                      <a:r>
                        <a:rPr lang="en-GB" sz="900" kern="1200" dirty="0">
                          <a:effectLst/>
                        </a:rPr>
                        <a:t>, </a:t>
                      </a:r>
                      <a:r>
                        <a:rPr lang="en-GB" sz="900" kern="1200" dirty="0" err="1">
                          <a:effectLst/>
                        </a:rPr>
                        <a:t>neuf</a:t>
                      </a:r>
                      <a:r>
                        <a:rPr lang="en-GB" sz="900" kern="1200" dirty="0">
                          <a:effectLst/>
                        </a:rPr>
                        <a:t>, dix,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>
                          <a:effectLst/>
                        </a:rPr>
                        <a:t>11- 20 </a:t>
                      </a:r>
                      <a:r>
                        <a:rPr lang="en-GB" sz="900" kern="1200" dirty="0" err="1">
                          <a:effectLst/>
                        </a:rPr>
                        <a:t>onze</a:t>
                      </a:r>
                      <a:r>
                        <a:rPr lang="en-GB" sz="900" kern="1200" dirty="0">
                          <a:effectLst/>
                        </a:rPr>
                        <a:t>, </a:t>
                      </a:r>
                      <a:r>
                        <a:rPr lang="en-GB" sz="900" kern="1200" dirty="0" err="1">
                          <a:effectLst/>
                        </a:rPr>
                        <a:t>douze</a:t>
                      </a:r>
                      <a:r>
                        <a:rPr lang="en-GB" sz="900" kern="1200" dirty="0">
                          <a:effectLst/>
                        </a:rPr>
                        <a:t>, </a:t>
                      </a:r>
                      <a:r>
                        <a:rPr lang="en-GB" sz="900" kern="1200" dirty="0" err="1">
                          <a:effectLst/>
                        </a:rPr>
                        <a:t>treize</a:t>
                      </a:r>
                      <a:r>
                        <a:rPr lang="en-GB" sz="900" kern="1200" dirty="0">
                          <a:effectLst/>
                        </a:rPr>
                        <a:t>, quatorze, </a:t>
                      </a:r>
                      <a:r>
                        <a:rPr lang="en-GB" sz="900" kern="1200" dirty="0" err="1">
                          <a:effectLst/>
                        </a:rPr>
                        <a:t>quinze</a:t>
                      </a:r>
                      <a:r>
                        <a:rPr lang="en-GB" sz="900" kern="1200" dirty="0">
                          <a:effectLst/>
                        </a:rPr>
                        <a:t>, seize, dix-sept, dix-</a:t>
                      </a:r>
                      <a:r>
                        <a:rPr lang="en-GB" sz="900" kern="1200" dirty="0" err="1">
                          <a:effectLst/>
                        </a:rPr>
                        <a:t>huit</a:t>
                      </a:r>
                      <a:r>
                        <a:rPr lang="en-GB" sz="900" kern="1200" dirty="0">
                          <a:effectLst/>
                        </a:rPr>
                        <a:t>, dix-</a:t>
                      </a:r>
                      <a:r>
                        <a:rPr lang="en-GB" sz="900" kern="1200" dirty="0" err="1">
                          <a:effectLst/>
                        </a:rPr>
                        <a:t>neuf</a:t>
                      </a:r>
                      <a:r>
                        <a:rPr lang="en-GB" sz="900" kern="1200" dirty="0">
                          <a:effectLst/>
                        </a:rPr>
                        <a:t>, </a:t>
                      </a:r>
                      <a:r>
                        <a:rPr lang="en-GB" sz="900" kern="1200" dirty="0" err="1">
                          <a:effectLst/>
                        </a:rPr>
                        <a:t>vingt</a:t>
                      </a:r>
                      <a:endParaRPr lang="en-GB" sz="900" kern="1200" dirty="0">
                        <a:effectLst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>
                          <a:effectLst/>
                        </a:rPr>
                        <a:t>21-30</a:t>
                      </a:r>
                      <a:r>
                        <a:rPr lang="en-GB" sz="900" kern="1200" dirty="0">
                          <a:effectLst/>
                        </a:rPr>
                        <a:t> vingt-et-un, </a:t>
                      </a:r>
                      <a:r>
                        <a:rPr lang="en-GB" sz="900" kern="1200" dirty="0" err="1">
                          <a:effectLst/>
                        </a:rPr>
                        <a:t>vingt</a:t>
                      </a:r>
                      <a:r>
                        <a:rPr lang="en-GB" sz="900" kern="1200" dirty="0">
                          <a:effectLst/>
                        </a:rPr>
                        <a:t>-deux, </a:t>
                      </a:r>
                      <a:r>
                        <a:rPr lang="en-GB" sz="900" kern="1200" dirty="0" err="1">
                          <a:effectLst/>
                        </a:rPr>
                        <a:t>vingt</a:t>
                      </a:r>
                      <a:r>
                        <a:rPr lang="en-GB" sz="900" kern="1200" dirty="0">
                          <a:effectLst/>
                        </a:rPr>
                        <a:t> trois… </a:t>
                      </a:r>
                      <a:r>
                        <a:rPr lang="en-GB" sz="900" kern="1200" dirty="0" err="1">
                          <a:effectLst/>
                        </a:rPr>
                        <a:t>trente</a:t>
                      </a:r>
                      <a:endParaRPr lang="en-GB" sz="900" kern="1200" dirty="0">
                        <a:effectLst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>
                          <a:effectLst/>
                        </a:rPr>
                        <a:t>31-40</a:t>
                      </a:r>
                      <a:r>
                        <a:rPr lang="en-GB" sz="900" kern="1200" dirty="0">
                          <a:effectLst/>
                        </a:rPr>
                        <a:t> </a:t>
                      </a:r>
                      <a:r>
                        <a:rPr lang="en-GB" sz="900" kern="1200" dirty="0" err="1">
                          <a:effectLst/>
                        </a:rPr>
                        <a:t>trente</a:t>
                      </a:r>
                      <a:r>
                        <a:rPr lang="en-GB" sz="900" kern="1200" dirty="0">
                          <a:effectLst/>
                        </a:rPr>
                        <a:t>-et-un, </a:t>
                      </a:r>
                      <a:r>
                        <a:rPr lang="en-GB" sz="900" kern="1200" dirty="0" err="1">
                          <a:effectLst/>
                        </a:rPr>
                        <a:t>trente</a:t>
                      </a:r>
                      <a:r>
                        <a:rPr lang="en-GB" sz="900" kern="1200" dirty="0">
                          <a:effectLst/>
                        </a:rPr>
                        <a:t>-deux, </a:t>
                      </a:r>
                      <a:r>
                        <a:rPr lang="en-GB" sz="900" kern="1200" dirty="0" err="1">
                          <a:effectLst/>
                        </a:rPr>
                        <a:t>trente-quatre</a:t>
                      </a:r>
                      <a:r>
                        <a:rPr lang="en-GB" sz="900" kern="1200" dirty="0">
                          <a:effectLst/>
                        </a:rPr>
                        <a:t>… </a:t>
                      </a:r>
                      <a:r>
                        <a:rPr lang="en-GB" sz="900" kern="1200" dirty="0" err="1">
                          <a:effectLst/>
                        </a:rPr>
                        <a:t>quarante</a:t>
                      </a:r>
                      <a:endParaRPr lang="en-GB" sz="900" kern="1200" dirty="0">
                        <a:effectLst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sng" kern="1200" dirty="0">
                          <a:effectLst/>
                        </a:rPr>
                        <a:t>41-50</a:t>
                      </a:r>
                      <a:r>
                        <a:rPr lang="en-GB" sz="900" kern="1200" dirty="0">
                          <a:effectLst/>
                        </a:rPr>
                        <a:t> </a:t>
                      </a:r>
                      <a:r>
                        <a:rPr lang="en-GB" sz="900" kern="1200" dirty="0" err="1">
                          <a:effectLst/>
                        </a:rPr>
                        <a:t>quarante</a:t>
                      </a:r>
                      <a:r>
                        <a:rPr lang="en-GB" sz="900" kern="1200" dirty="0">
                          <a:effectLst/>
                        </a:rPr>
                        <a:t>-et-un, </a:t>
                      </a:r>
                      <a:r>
                        <a:rPr lang="en-GB" sz="900" kern="1200" dirty="0" err="1">
                          <a:effectLst/>
                        </a:rPr>
                        <a:t>quarante</a:t>
                      </a:r>
                      <a:r>
                        <a:rPr lang="en-GB" sz="900" kern="1200" dirty="0">
                          <a:effectLst/>
                        </a:rPr>
                        <a:t>-deux, </a:t>
                      </a:r>
                      <a:r>
                        <a:rPr lang="en-GB" sz="900" kern="1200" dirty="0" err="1">
                          <a:effectLst/>
                        </a:rPr>
                        <a:t>quarant</a:t>
                      </a:r>
                      <a:r>
                        <a:rPr lang="en-GB" sz="900" kern="1200" dirty="0">
                          <a:effectLst/>
                        </a:rPr>
                        <a:t>-trois… </a:t>
                      </a:r>
                      <a:r>
                        <a:rPr lang="en-GB" sz="900" kern="1200" dirty="0" err="1">
                          <a:effectLst/>
                        </a:rPr>
                        <a:t>cinquante</a:t>
                      </a:r>
                      <a:endParaRPr lang="en-GB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840946"/>
                  </a:ext>
                </a:extLst>
              </a:tr>
              <a:tr h="245467">
                <a:tc>
                  <a:txBody>
                    <a:bodyPr/>
                    <a:lstStyle/>
                    <a:p>
                      <a:r>
                        <a:rPr lang="en-GB" sz="900" dirty="0"/>
                        <a:t>Asking for the time.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effectLst/>
                        </a:rPr>
                        <a:t>Quelle </a:t>
                      </a:r>
                      <a:r>
                        <a:rPr lang="en-GB" sz="900" kern="1200" dirty="0" err="1">
                          <a:effectLst/>
                        </a:rPr>
                        <a:t>heure</a:t>
                      </a:r>
                      <a:r>
                        <a:rPr lang="en-GB" sz="900" kern="1200" dirty="0">
                          <a:effectLst/>
                        </a:rPr>
                        <a:t> </a:t>
                      </a:r>
                      <a:r>
                        <a:rPr lang="en-GB" sz="900" kern="1200" dirty="0" err="1">
                          <a:effectLst/>
                        </a:rPr>
                        <a:t>est-il</a:t>
                      </a:r>
                      <a:r>
                        <a:rPr lang="en-GB" sz="900" kern="1200" dirty="0">
                          <a:effectLst/>
                        </a:rPr>
                        <a:t> ?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29666"/>
                  </a:ext>
                </a:extLst>
              </a:tr>
              <a:tr h="429568">
                <a:tc>
                  <a:txBody>
                    <a:bodyPr/>
                    <a:lstStyle/>
                    <a:p>
                      <a:r>
                        <a:rPr lang="en-GB" sz="900" dirty="0"/>
                        <a:t>Time to the hour.</a:t>
                      </a:r>
                      <a:endParaRPr lang="en-GB" sz="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effectLst/>
                        </a:rPr>
                        <a:t>Il </a:t>
                      </a:r>
                      <a:r>
                        <a:rPr lang="en-GB" sz="900" kern="1200" dirty="0" err="1">
                          <a:effectLst/>
                        </a:rPr>
                        <a:t>est</a:t>
                      </a:r>
                      <a:r>
                        <a:rPr lang="en-GB" sz="900" kern="1200" dirty="0">
                          <a:effectLst/>
                        </a:rPr>
                        <a:t> </a:t>
                      </a:r>
                      <a:r>
                        <a:rPr lang="en-GB" sz="900" kern="1200" dirty="0" err="1">
                          <a:effectLst/>
                        </a:rPr>
                        <a:t>une</a:t>
                      </a:r>
                      <a:r>
                        <a:rPr lang="en-GB" sz="900" kern="1200" dirty="0">
                          <a:effectLst/>
                        </a:rPr>
                        <a:t> </a:t>
                      </a:r>
                      <a:r>
                        <a:rPr lang="en-GB" sz="900" kern="1200" dirty="0" err="1">
                          <a:effectLst/>
                        </a:rPr>
                        <a:t>heure</a:t>
                      </a:r>
                      <a:r>
                        <a:rPr lang="en-GB" sz="900" kern="1200" dirty="0">
                          <a:effectLst/>
                        </a:rPr>
                        <a:t>.  Il </a:t>
                      </a:r>
                      <a:r>
                        <a:rPr lang="en-GB" sz="900" kern="1200" dirty="0" err="1">
                          <a:effectLst/>
                        </a:rPr>
                        <a:t>est</a:t>
                      </a:r>
                      <a:r>
                        <a:rPr lang="en-GB" sz="900" kern="1200" dirty="0">
                          <a:effectLst/>
                        </a:rPr>
                        <a:t> deux </a:t>
                      </a:r>
                      <a:r>
                        <a:rPr lang="en-GB" sz="900" kern="1200" dirty="0" err="1">
                          <a:effectLst/>
                        </a:rPr>
                        <a:t>heures</a:t>
                      </a:r>
                      <a:r>
                        <a:rPr lang="en-GB" sz="900" kern="1200" dirty="0">
                          <a:effectLst/>
                        </a:rPr>
                        <a:t>. Etc.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52161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effectLst/>
                        </a:rPr>
                        <a:t>Giving quarter past, half past and quarter to times.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baseline="0" dirty="0">
                          <a:effectLst/>
                        </a:rPr>
                        <a:t>et quart</a:t>
                      </a:r>
                    </a:p>
                    <a:p>
                      <a:r>
                        <a:rPr lang="en-GB" sz="900" kern="1200" baseline="0" dirty="0">
                          <a:effectLst/>
                        </a:rPr>
                        <a:t>et </a:t>
                      </a:r>
                      <a:r>
                        <a:rPr lang="en-GB" sz="900" kern="1200" baseline="0" dirty="0" err="1">
                          <a:effectLst/>
                        </a:rPr>
                        <a:t>demie</a:t>
                      </a:r>
                      <a:endParaRPr lang="en-GB" sz="900" kern="1200" baseline="0" dirty="0">
                        <a:effectLst/>
                      </a:endParaRPr>
                    </a:p>
                    <a:p>
                      <a:r>
                        <a:rPr lang="en-GB" sz="900" kern="1200" baseline="0" dirty="0" err="1">
                          <a:effectLst/>
                        </a:rPr>
                        <a:t>moins</a:t>
                      </a:r>
                      <a:r>
                        <a:rPr lang="en-GB" sz="900" kern="1200" baseline="0" dirty="0">
                          <a:effectLst/>
                        </a:rPr>
                        <a:t> le quart</a:t>
                      </a:r>
                    </a:p>
                    <a:p>
                      <a:endParaRPr lang="en-GB" sz="900" kern="1200" baseline="0" dirty="0">
                        <a:effectLst/>
                      </a:endParaRPr>
                    </a:p>
                    <a:p>
                      <a:r>
                        <a:rPr lang="en-GB" sz="900" kern="1200" baseline="0" dirty="0">
                          <a:effectLst/>
                        </a:rPr>
                        <a:t>Il </a:t>
                      </a:r>
                      <a:r>
                        <a:rPr lang="en-GB" sz="900" kern="1200" baseline="0" dirty="0" err="1">
                          <a:effectLst/>
                        </a:rPr>
                        <a:t>est</a:t>
                      </a:r>
                      <a:r>
                        <a:rPr lang="en-GB" sz="900" kern="1200" baseline="0" dirty="0">
                          <a:effectLst/>
                        </a:rPr>
                        <a:t> trois </a:t>
                      </a:r>
                      <a:r>
                        <a:rPr lang="en-GB" sz="900" kern="1200" baseline="0" dirty="0" err="1">
                          <a:effectLst/>
                        </a:rPr>
                        <a:t>heures</a:t>
                      </a:r>
                      <a:r>
                        <a:rPr lang="en-GB" sz="900" kern="1200" baseline="0" dirty="0">
                          <a:effectLst/>
                        </a:rPr>
                        <a:t> et </a:t>
                      </a:r>
                      <a:r>
                        <a:rPr lang="en-GB" sz="900" kern="1200" baseline="0" dirty="0" err="1">
                          <a:effectLst/>
                        </a:rPr>
                        <a:t>demie</a:t>
                      </a:r>
                      <a:r>
                        <a:rPr lang="en-GB" sz="900" kern="1200" baseline="0" dirty="0">
                          <a:effectLst/>
                        </a:rPr>
                        <a:t>. [3:30]</a:t>
                      </a:r>
                      <a:endParaRPr lang="en-GB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763709"/>
                  </a:ext>
                </a:extLst>
              </a:tr>
              <a:tr h="617224">
                <a:tc>
                  <a:txBody>
                    <a:bodyPr/>
                    <a:lstStyle/>
                    <a:p>
                      <a:r>
                        <a:rPr lang="en-GB" sz="900" dirty="0"/>
                        <a:t>Daily routine.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kern="1200" dirty="0">
                          <a:effectLst/>
                        </a:rPr>
                        <a:t>E.g.</a:t>
                      </a:r>
                    </a:p>
                    <a:p>
                      <a:pPr lvl="0"/>
                      <a:r>
                        <a:rPr lang="en-GB" sz="900" kern="1200" dirty="0">
                          <a:effectLst/>
                        </a:rPr>
                        <a:t>Je me </a:t>
                      </a:r>
                      <a:r>
                        <a:rPr lang="en-GB" sz="900" kern="1200" dirty="0" err="1">
                          <a:effectLst/>
                        </a:rPr>
                        <a:t>lève</a:t>
                      </a:r>
                      <a:r>
                        <a:rPr lang="en-GB" sz="900" kern="1200" dirty="0">
                          <a:effectLst/>
                        </a:rPr>
                        <a:t> à sept </a:t>
                      </a:r>
                      <a:r>
                        <a:rPr lang="en-GB" sz="900" kern="1200" dirty="0" err="1">
                          <a:effectLst/>
                        </a:rPr>
                        <a:t>heures</a:t>
                      </a:r>
                      <a:r>
                        <a:rPr lang="en-GB" sz="900" kern="1200" dirty="0">
                          <a:effectLst/>
                        </a:rPr>
                        <a:t>.</a:t>
                      </a:r>
                    </a:p>
                    <a:p>
                      <a:pPr lvl="0"/>
                      <a:r>
                        <a:rPr lang="en-GB" sz="900" kern="1200" dirty="0">
                          <a:effectLst/>
                        </a:rPr>
                        <a:t>Je </a:t>
                      </a:r>
                      <a:r>
                        <a:rPr lang="en-GB" sz="900" kern="1200" dirty="0" err="1">
                          <a:effectLst/>
                        </a:rPr>
                        <a:t>vais</a:t>
                      </a:r>
                      <a:r>
                        <a:rPr lang="en-GB" sz="900" kern="1200" dirty="0">
                          <a:effectLst/>
                        </a:rPr>
                        <a:t> à </a:t>
                      </a:r>
                      <a:r>
                        <a:rPr lang="en-GB" sz="900" kern="1200" dirty="0" err="1">
                          <a:effectLst/>
                        </a:rPr>
                        <a:t>l’école</a:t>
                      </a:r>
                      <a:r>
                        <a:rPr lang="en-GB" sz="900" kern="1200" dirty="0">
                          <a:effectLst/>
                        </a:rPr>
                        <a:t> à </a:t>
                      </a:r>
                      <a:r>
                        <a:rPr lang="en-GB" sz="900" kern="1200" dirty="0" err="1">
                          <a:effectLst/>
                        </a:rPr>
                        <a:t>huit</a:t>
                      </a:r>
                      <a:r>
                        <a:rPr lang="en-GB" sz="900" kern="1200" dirty="0">
                          <a:effectLst/>
                        </a:rPr>
                        <a:t> </a:t>
                      </a:r>
                      <a:r>
                        <a:rPr lang="en-GB" sz="900" kern="1200" dirty="0" err="1">
                          <a:effectLst/>
                        </a:rPr>
                        <a:t>heures</a:t>
                      </a:r>
                      <a:r>
                        <a:rPr lang="en-GB" sz="900" kern="1200" dirty="0">
                          <a:effectLst/>
                        </a:rPr>
                        <a:t> et </a:t>
                      </a:r>
                      <a:r>
                        <a:rPr lang="en-GB" sz="900" kern="1200" dirty="0" err="1">
                          <a:effectLst/>
                        </a:rPr>
                        <a:t>demie</a:t>
                      </a:r>
                      <a:r>
                        <a:rPr lang="en-GB" sz="900" kern="1200" dirty="0">
                          <a:effectLst/>
                        </a:rPr>
                        <a:t>.</a:t>
                      </a:r>
                      <a:endParaRPr lang="en-GB" sz="9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00207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64335"/>
              </p:ext>
            </p:extLst>
          </p:nvPr>
        </p:nvGraphicFramePr>
        <p:xfrm>
          <a:off x="3400816" y="7717326"/>
          <a:ext cx="3247625" cy="202872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247625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8319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Lesson ideas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1723926">
                <a:tc>
                  <a:txBody>
                    <a:bodyPr/>
                    <a:lstStyle/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3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Primary Languages VLE Stage 4 Autumn 1 </a:t>
                      </a:r>
                      <a:r>
                        <a:rPr lang="en-GB" sz="900" dirty="0">
                          <a:hlinkClick r:id="rId2"/>
                        </a:rPr>
                        <a:t>LINK</a:t>
                      </a: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Prior learning recap – Questions: asking someone’s age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Song – </a:t>
                      </a:r>
                      <a:r>
                        <a:rPr lang="en-GB" sz="900" i="1" dirty="0" err="1"/>
                        <a:t>Quand</a:t>
                      </a:r>
                      <a:r>
                        <a:rPr lang="en-GB" sz="900" i="1" dirty="0"/>
                        <a:t> la </a:t>
                      </a:r>
                      <a:r>
                        <a:rPr lang="en-GB" sz="900" i="1" dirty="0" err="1"/>
                        <a:t>pendule</a:t>
                      </a:r>
                      <a:r>
                        <a:rPr lang="en-GB" sz="900" i="1" dirty="0"/>
                        <a:t> </a:t>
                      </a:r>
                      <a:r>
                        <a:rPr lang="en-GB" sz="900" i="1" dirty="0" err="1"/>
                        <a:t>sonne</a:t>
                      </a:r>
                      <a:r>
                        <a:rPr lang="en-GB" sz="900" i="1" dirty="0"/>
                        <a:t> </a:t>
                      </a:r>
                      <a:r>
                        <a:rPr lang="en-GB" sz="900" dirty="0">
                          <a:hlinkClick r:id="rId3"/>
                        </a:rPr>
                        <a:t>LINK</a:t>
                      </a:r>
                      <a:endParaRPr lang="en-GB" sz="900" dirty="0"/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Bingo (for numbers up to 60).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Practical – make and use paper clocks.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Tell the time team games.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Morning routine matching (images).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Routine charades.</a:t>
                      </a:r>
                    </a:p>
                    <a:p>
                      <a:pPr marL="171450" marR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Reading – Message from a </a:t>
                      </a:r>
                      <a:r>
                        <a:rPr lang="en-GB" sz="900" dirty="0" err="1"/>
                        <a:t>penpal</a:t>
                      </a:r>
                      <a:r>
                        <a:rPr lang="en-GB" sz="9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417696"/>
              </p:ext>
            </p:extLst>
          </p:nvPr>
        </p:nvGraphicFramePr>
        <p:xfrm>
          <a:off x="3390069" y="956910"/>
          <a:ext cx="3254786" cy="10744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254786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Prior learning</a:t>
                      </a:r>
                      <a:endParaRPr lang="en-GB" sz="13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646630">
                <a:tc>
                  <a:txBody>
                    <a:bodyPr/>
                    <a:lstStyle/>
                    <a:p>
                      <a:r>
                        <a:rPr lang="en-GB" sz="900" kern="1200" dirty="0">
                          <a:effectLst/>
                        </a:rPr>
                        <a:t>Numbers (Year 3)</a:t>
                      </a:r>
                    </a:p>
                    <a:p>
                      <a:r>
                        <a:rPr lang="en-GB" sz="900" kern="1200" dirty="0">
                          <a:effectLst/>
                        </a:rPr>
                        <a:t>1st person singular (Years 3, 4 and 5)</a:t>
                      </a:r>
                    </a:p>
                    <a:p>
                      <a:r>
                        <a:rPr lang="en-GB" sz="900" kern="1200" dirty="0">
                          <a:effectLst/>
                        </a:rPr>
                        <a:t>Asking questions (Years 3, 4 and 5)</a:t>
                      </a:r>
                    </a:p>
                    <a:p>
                      <a:r>
                        <a:rPr lang="en-GB" sz="900" kern="1200" dirty="0">
                          <a:effectLst/>
                        </a:rPr>
                        <a:t>Silent final –s (Year 4)</a:t>
                      </a:r>
                    </a:p>
                    <a:p>
                      <a:r>
                        <a:rPr lang="en-GB" sz="900" kern="1200" dirty="0">
                          <a:effectLst/>
                        </a:rPr>
                        <a:t>Adjective agreement (Year 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57" y="65096"/>
            <a:ext cx="6639119" cy="5401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1999" y="156835"/>
            <a:ext cx="249958" cy="2804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895" y="156835"/>
            <a:ext cx="249958" cy="280440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7D0B01B-C845-41E5-8F8B-3944E36AA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419243"/>
              </p:ext>
            </p:extLst>
          </p:nvPr>
        </p:nvGraphicFramePr>
        <p:xfrm>
          <a:off x="155575" y="5479965"/>
          <a:ext cx="3140563" cy="28575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50674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089889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Key Grammar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heure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Heure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feminine so:</a:t>
                      </a:r>
                    </a:p>
                    <a:p>
                      <a:pPr algn="l"/>
                      <a:r>
                        <a:rPr lang="en-GB" sz="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heure</a:t>
                      </a:r>
                      <a:endParaRPr lang="en-GB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GB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times greater than one o’clock </a:t>
                      </a:r>
                      <a:r>
                        <a:rPr lang="en-GB" sz="900" b="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heure</a:t>
                      </a:r>
                      <a:r>
                        <a:rPr lang="en-GB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takes an –s plural.</a:t>
                      </a:r>
                    </a:p>
                    <a:p>
                      <a:pPr algn="l"/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</a:t>
                      </a:r>
                      <a:r>
                        <a:rPr lang="en-GB" sz="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cinq </a:t>
                      </a:r>
                      <a:r>
                        <a:rPr lang="en-GB" sz="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heures</a:t>
                      </a:r>
                      <a:r>
                        <a:rPr lang="en-GB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Questions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 i="0" dirty="0"/>
                        <a:t>Quelle </a:t>
                      </a:r>
                      <a:r>
                        <a:rPr lang="en-GB" sz="900" b="1" i="0" dirty="0" err="1"/>
                        <a:t>heure</a:t>
                      </a:r>
                      <a:r>
                        <a:rPr lang="en-GB" sz="900" b="1" i="0" dirty="0"/>
                        <a:t> </a:t>
                      </a:r>
                      <a:r>
                        <a:rPr lang="en-GB" sz="900" b="1" i="0" dirty="0" err="1"/>
                        <a:t>est-il</a:t>
                      </a:r>
                      <a:r>
                        <a:rPr lang="en-GB" sz="900" b="1" i="0" dirty="0"/>
                        <a:t> ?</a:t>
                      </a:r>
                    </a:p>
                    <a:p>
                      <a:pPr algn="l"/>
                      <a:r>
                        <a:rPr lang="en-GB" sz="900" i="0" dirty="0"/>
                        <a:t>Inversion style question.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Reflexive verbs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i="1" dirty="0"/>
                        <a:t>Se lever, se </a:t>
                      </a:r>
                      <a:r>
                        <a:rPr lang="en-GB" sz="900" i="1" dirty="0" err="1"/>
                        <a:t>doucher</a:t>
                      </a:r>
                      <a:r>
                        <a:rPr lang="en-GB" sz="900" i="1" dirty="0"/>
                        <a:t> and se </a:t>
                      </a:r>
                      <a:r>
                        <a:rPr lang="en-GB" sz="900" i="1" dirty="0" err="1"/>
                        <a:t>brosser</a:t>
                      </a:r>
                      <a:r>
                        <a:rPr lang="en-GB" sz="900" i="0" dirty="0"/>
                        <a:t> les dents are reflexive so use </a:t>
                      </a:r>
                      <a:r>
                        <a:rPr lang="en-GB" sz="900" b="1" i="0" dirty="0"/>
                        <a:t>me</a:t>
                      </a:r>
                      <a:r>
                        <a:rPr lang="en-GB" sz="900" i="0" dirty="0"/>
                        <a:t> to indicate you do it to yourself:</a:t>
                      </a:r>
                    </a:p>
                    <a:p>
                      <a:pPr algn="l"/>
                      <a:r>
                        <a:rPr lang="en-GB" sz="900" b="1" i="0" dirty="0"/>
                        <a:t>Je </a:t>
                      </a:r>
                      <a:r>
                        <a:rPr lang="en-GB" sz="900" b="1" i="0" u="sng" dirty="0"/>
                        <a:t>me</a:t>
                      </a:r>
                      <a:r>
                        <a:rPr lang="en-GB" sz="900" b="1" i="0" dirty="0"/>
                        <a:t> </a:t>
                      </a:r>
                      <a:r>
                        <a:rPr lang="en-GB" sz="900" b="1" i="0" dirty="0" err="1"/>
                        <a:t>lève</a:t>
                      </a:r>
                      <a:r>
                        <a:rPr lang="en-GB" sz="900" b="1" i="0" dirty="0"/>
                        <a:t>, je </a:t>
                      </a:r>
                      <a:r>
                        <a:rPr lang="en-GB" sz="900" b="1" i="0" u="sng" dirty="0"/>
                        <a:t>me</a:t>
                      </a:r>
                      <a:r>
                        <a:rPr lang="en-GB" sz="900" b="1" i="0" dirty="0"/>
                        <a:t> douche et je </a:t>
                      </a:r>
                      <a:r>
                        <a:rPr lang="en-GB" sz="900" b="1" i="0" u="sng" dirty="0"/>
                        <a:t>me</a:t>
                      </a:r>
                      <a:r>
                        <a:rPr lang="en-GB" sz="900" b="1" i="0" dirty="0"/>
                        <a:t> </a:t>
                      </a:r>
                      <a:r>
                        <a:rPr lang="en-GB" sz="900" b="1" i="0" dirty="0" err="1"/>
                        <a:t>brosse</a:t>
                      </a:r>
                      <a:r>
                        <a:rPr lang="en-GB" sz="900" b="1" i="0" dirty="0"/>
                        <a:t> les dents.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9763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err="1"/>
                        <a:t>aller</a:t>
                      </a:r>
                      <a:endParaRPr lang="en-GB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i="0" dirty="0"/>
                        <a:t>Irregular verb </a:t>
                      </a:r>
                    </a:p>
                    <a:p>
                      <a:pPr algn="l"/>
                      <a:r>
                        <a:rPr lang="en-GB" sz="900" b="1" i="0" dirty="0"/>
                        <a:t>Je </a:t>
                      </a:r>
                      <a:r>
                        <a:rPr lang="en-GB" sz="900" b="1" i="0" dirty="0" err="1"/>
                        <a:t>vais</a:t>
                      </a:r>
                      <a:r>
                        <a:rPr lang="en-GB" sz="900" b="1" i="0" dirty="0"/>
                        <a:t> </a:t>
                      </a:r>
                      <a:r>
                        <a:rPr lang="en-GB" sz="900" i="0" dirty="0"/>
                        <a:t>– I go</a:t>
                      </a:r>
                    </a:p>
                    <a:p>
                      <a:pPr algn="l"/>
                      <a:r>
                        <a:rPr lang="en-GB" sz="900" b="1" i="0" dirty="0"/>
                        <a:t>Tu vas </a:t>
                      </a:r>
                      <a:r>
                        <a:rPr lang="en-GB" sz="900" i="0" dirty="0"/>
                        <a:t>– you go</a:t>
                      </a:r>
                    </a:p>
                    <a:p>
                      <a:pPr algn="l"/>
                      <a:r>
                        <a:rPr lang="en-GB" sz="900" b="1" i="0" dirty="0"/>
                        <a:t>Il / </a:t>
                      </a:r>
                      <a:r>
                        <a:rPr lang="en-GB" sz="900" b="1" i="0" dirty="0" err="1"/>
                        <a:t>elle</a:t>
                      </a:r>
                      <a:r>
                        <a:rPr lang="en-GB" sz="900" b="1" i="0" dirty="0"/>
                        <a:t> </a:t>
                      </a:r>
                      <a:r>
                        <a:rPr lang="en-GB" sz="900" b="1" i="0" dirty="0" err="1"/>
                        <a:t>va</a:t>
                      </a:r>
                      <a:r>
                        <a:rPr lang="en-GB" sz="900" b="1" i="0" dirty="0"/>
                        <a:t> </a:t>
                      </a:r>
                      <a:r>
                        <a:rPr lang="en-GB" sz="900" i="0" dirty="0"/>
                        <a:t>– he / she goes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001177"/>
                  </a:ext>
                </a:extLst>
              </a:tr>
            </a:tbl>
          </a:graphicData>
        </a:graphic>
      </p:graphicFrame>
      <p:sp>
        <p:nvSpPr>
          <p:cNvPr id="2" name="AutoShape 2" descr="Horloge murale avec chiffres arabes, horloge de jour et de nuit imprimée en  acrylique, scène de la ville, décoration murale pour pépinière | AliExpr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Horloge murale avec chiffres arabes, horloge de jour et de nuit imprimée en  acrylique, scène de la ville, décoration murale pour pépinière | AliExpres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oliday club - French time | Hove, UK | BonjourKid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945" y="5440208"/>
            <a:ext cx="3012012" cy="201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48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</TotalTime>
  <Words>476</Words>
  <Application>Microsoft Office PowerPoint</Application>
  <PresentationFormat>A4 Paper (210x297 mm)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Midfield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 Koziol</dc:creator>
  <cp:lastModifiedBy>Claire Knight</cp:lastModifiedBy>
  <cp:revision>57</cp:revision>
  <cp:lastPrinted>2022-07-12T13:12:54Z</cp:lastPrinted>
  <dcterms:created xsi:type="dcterms:W3CDTF">2019-07-07T18:53:37Z</dcterms:created>
  <dcterms:modified xsi:type="dcterms:W3CDTF">2022-09-07T19:28:42Z</dcterms:modified>
</cp:coreProperties>
</file>