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6094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9519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4521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4196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7591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245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24398-1127-4BD9-BF3C-3D27B6A023B2}"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7455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24398-1127-4BD9-BF3C-3D27B6A023B2}"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8597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4398-1127-4BD9-BF3C-3D27B6A023B2}"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48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89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9482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A24398-1127-4BD9-BF3C-3D27B6A023B2}" type="datetimeFigureOut">
              <a:rPr lang="en-GB" smtClean="0"/>
              <a:t>30/08/2023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8FC87C-3029-468D-94B5-EA243873ECD1}" type="slidenum">
              <a:rPr lang="en-GB" smtClean="0"/>
              <a:t>‹#›</a:t>
            </a:fld>
            <a:endParaRPr lang="en-GB"/>
          </a:p>
        </p:txBody>
      </p:sp>
    </p:spTree>
    <p:extLst>
      <p:ext uri="{BB962C8B-B14F-4D97-AF65-F5344CB8AC3E}">
        <p14:creationId xmlns:p14="http://schemas.microsoft.com/office/powerpoint/2010/main" val="3473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656346895"/>
              </p:ext>
            </p:extLst>
          </p:nvPr>
        </p:nvGraphicFramePr>
        <p:xfrm>
          <a:off x="3400978" y="939077"/>
          <a:ext cx="3319398" cy="2956560"/>
        </p:xfrm>
        <a:graphic>
          <a:graphicData uri="http://schemas.openxmlformats.org/drawingml/2006/table">
            <a:tbl>
              <a:tblPr firstRow="1" bandRow="1">
                <a:tableStyleId>{10A1B5D5-9B99-4C35-A422-299274C87663}</a:tableStyleId>
              </a:tblPr>
              <a:tblGrid>
                <a:gridCol w="3319398">
                  <a:extLst>
                    <a:ext uri="{9D8B030D-6E8A-4147-A177-3AD203B41FA5}">
                      <a16:colId xmlns:a16="http://schemas.microsoft.com/office/drawing/2014/main" val="754516515"/>
                    </a:ext>
                  </a:extLst>
                </a:gridCol>
              </a:tblGrid>
              <a:tr h="254268">
                <a:tc>
                  <a:txBody>
                    <a:bodyPr/>
                    <a:lstStyle/>
                    <a:p>
                      <a:pPr marL="0" indent="0" algn="ctr">
                        <a:buFont typeface="Arial" panose="020B0604020202020204" pitchFamily="34" charset="0"/>
                        <a:buNone/>
                      </a:pPr>
                      <a:r>
                        <a:rPr lang="en-GB" sz="1200" dirty="0"/>
                        <a:t>Enfield SACRE Statutory requirements</a:t>
                      </a:r>
                      <a:endParaRPr lang="en-GB" sz="1200" b="1" dirty="0"/>
                    </a:p>
                  </a:txBody>
                  <a:tcPr/>
                </a:tc>
                <a:extLst>
                  <a:ext uri="{0D108BD9-81ED-4DB2-BD59-A6C34878D82A}">
                    <a16:rowId xmlns:a16="http://schemas.microsoft.com/office/drawing/2014/main" val="3315443936"/>
                  </a:ext>
                </a:extLst>
              </a:tr>
              <a:tr h="497918">
                <a:tc>
                  <a:txBody>
                    <a:bodyPr/>
                    <a:lstStyle/>
                    <a:p>
                      <a:pPr marL="92075"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mn-lt"/>
                          <a:ea typeface="+mn-ea"/>
                          <a:cs typeface="+mn-cs"/>
                        </a:rPr>
                        <a:t>A1 - D</a:t>
                      </a:r>
                      <a:r>
                        <a:rPr lang="en-GB" sz="1000" dirty="0"/>
                        <a:t>escribe and make connections between different features of the religious and non-religious worldviews they study, discovering more about celebrations, worship, pilgrimages and the rituals which mark important points in life, in order to reflect on their significance.</a:t>
                      </a:r>
                      <a:endParaRPr lang="en-GB" sz="1000" kern="1200" dirty="0">
                        <a:solidFill>
                          <a:schemeClr val="dk1"/>
                        </a:solidFill>
                        <a:effectLst/>
                        <a:latin typeface="+mn-lt"/>
                        <a:ea typeface="+mn-ea"/>
                        <a:cs typeface="+mn-cs"/>
                      </a:endParaRPr>
                    </a:p>
                    <a:p>
                      <a:pPr marL="92075"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mn-lt"/>
                          <a:ea typeface="+mn-ea"/>
                          <a:cs typeface="+mn-cs"/>
                        </a:rPr>
                        <a:t>B2 - </a:t>
                      </a:r>
                      <a:r>
                        <a:rPr lang="en-GB" sz="1000" dirty="0"/>
                        <a:t>Understand the challenges of commitment to a community of faith or belief, suggesting why belonging to a community may be valuable, both in the diverse communities being studied and in their own lives.</a:t>
                      </a:r>
                    </a:p>
                    <a:p>
                      <a:pPr marL="92075"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mn-lt"/>
                          <a:ea typeface="+mn-ea"/>
                          <a:cs typeface="+mn-cs"/>
                        </a:rPr>
                        <a:t>B3 – </a:t>
                      </a:r>
                      <a:r>
                        <a:rPr lang="en-GB" sz="1000" dirty="0"/>
                        <a:t>Observe and consider different dimensions of religion, so that they can explore and show understanding of similarities and differences within and between different religious and non-religious worldviews.</a:t>
                      </a:r>
                      <a:endParaRPr lang="en-GB" sz="1000" kern="1200" dirty="0">
                        <a:solidFill>
                          <a:schemeClr val="dk1"/>
                        </a:solidFill>
                        <a:effectLst/>
                        <a:latin typeface="+mn-lt"/>
                        <a:ea typeface="+mn-ea"/>
                        <a:cs typeface="+mn-cs"/>
                      </a:endParaRPr>
                    </a:p>
                    <a:p>
                      <a:pPr marL="92075" marR="0" lvl="0" indent="-904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mn-lt"/>
                          <a:ea typeface="+mn-ea"/>
                          <a:cs typeface="+mn-cs"/>
                        </a:rPr>
                        <a:t>C2 – </a:t>
                      </a:r>
                      <a:r>
                        <a:rPr lang="en-GB" sz="1000" dirty="0"/>
                        <a:t>Consider and apply ideas about ways in which diverse communities can live together for the wellbeing of all, responding thoughtfully to ideas about community, values and respect.</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120892786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6455155"/>
              </p:ext>
            </p:extLst>
          </p:nvPr>
        </p:nvGraphicFramePr>
        <p:xfrm>
          <a:off x="119160" y="564841"/>
          <a:ext cx="6601216" cy="306287"/>
        </p:xfrm>
        <a:graphic>
          <a:graphicData uri="http://schemas.openxmlformats.org/drawingml/2006/table">
            <a:tbl>
              <a:tblPr firstRow="1" bandRow="1">
                <a:tableStyleId>{BC89EF96-8CEA-46FF-86C4-4CE0E7609802}</a:tableStyleId>
              </a:tblPr>
              <a:tblGrid>
                <a:gridCol w="882326">
                  <a:extLst>
                    <a:ext uri="{9D8B030D-6E8A-4147-A177-3AD203B41FA5}">
                      <a16:colId xmlns:a16="http://schemas.microsoft.com/office/drawing/2014/main" val="960009268"/>
                    </a:ext>
                  </a:extLst>
                </a:gridCol>
                <a:gridCol w="3605683">
                  <a:extLst>
                    <a:ext uri="{9D8B030D-6E8A-4147-A177-3AD203B41FA5}">
                      <a16:colId xmlns:a16="http://schemas.microsoft.com/office/drawing/2014/main" val="770037360"/>
                    </a:ext>
                  </a:extLst>
                </a:gridCol>
                <a:gridCol w="890954">
                  <a:extLst>
                    <a:ext uri="{9D8B030D-6E8A-4147-A177-3AD203B41FA5}">
                      <a16:colId xmlns:a16="http://schemas.microsoft.com/office/drawing/2014/main" val="3879841513"/>
                    </a:ext>
                  </a:extLst>
                </a:gridCol>
                <a:gridCol w="1222253">
                  <a:extLst>
                    <a:ext uri="{9D8B030D-6E8A-4147-A177-3AD203B41FA5}">
                      <a16:colId xmlns:a16="http://schemas.microsoft.com/office/drawing/2014/main" val="51580038"/>
                    </a:ext>
                  </a:extLst>
                </a:gridCol>
              </a:tblGrid>
              <a:tr h="306287">
                <a:tc>
                  <a:txBody>
                    <a:bodyPr/>
                    <a:lstStyle/>
                    <a:p>
                      <a:pPr algn="ctr"/>
                      <a:r>
                        <a:rPr lang="en-GB"/>
                        <a:t>RWV</a:t>
                      </a:r>
                      <a:endParaRPr lang="en-GB" dirty="0"/>
                    </a:p>
                  </a:txBody>
                  <a:tcPr/>
                </a:tc>
                <a:tc>
                  <a:txBody>
                    <a:bodyPr/>
                    <a:lstStyle/>
                    <a:p>
                      <a:pPr algn="ctr"/>
                      <a:r>
                        <a:rPr lang="en-GB" dirty="0"/>
                        <a:t>Is it better to express beliefs in art or charity?</a:t>
                      </a:r>
                    </a:p>
                  </a:txBody>
                  <a:tcPr/>
                </a:tc>
                <a:tc>
                  <a:txBody>
                    <a:bodyPr/>
                    <a:lstStyle/>
                    <a:p>
                      <a:pPr algn="ctr"/>
                      <a:r>
                        <a:rPr lang="en-GB" dirty="0"/>
                        <a:t>Year 6</a:t>
                      </a:r>
                    </a:p>
                  </a:txBody>
                  <a:tcPr/>
                </a:tc>
                <a:tc>
                  <a:txBody>
                    <a:bodyPr/>
                    <a:lstStyle/>
                    <a:p>
                      <a:pPr algn="ctr"/>
                      <a:r>
                        <a:rPr lang="en-GB" dirty="0"/>
                        <a:t>Autumn 1</a:t>
                      </a:r>
                    </a:p>
                  </a:txBody>
                  <a:tcPr/>
                </a:tc>
                <a:extLst>
                  <a:ext uri="{0D108BD9-81ED-4DB2-BD59-A6C34878D82A}">
                    <a16:rowId xmlns:a16="http://schemas.microsoft.com/office/drawing/2014/main" val="3975170719"/>
                  </a:ext>
                </a:extLst>
              </a:tr>
            </a:tbl>
          </a:graphicData>
        </a:graphic>
      </p:graphicFrame>
      <p:pic>
        <p:nvPicPr>
          <p:cNvPr id="9" name="Picture 8"/>
          <p:cNvPicPr>
            <a:picLocks noChangeAspect="1"/>
          </p:cNvPicPr>
          <p:nvPr/>
        </p:nvPicPr>
        <p:blipFill>
          <a:blip r:embed="rId2"/>
          <a:stretch>
            <a:fillRect/>
          </a:stretch>
        </p:blipFill>
        <p:spPr>
          <a:xfrm>
            <a:off x="100209" y="39855"/>
            <a:ext cx="6639119" cy="540178"/>
          </a:xfrm>
          <a:prstGeom prst="rect">
            <a:avLst/>
          </a:prstGeom>
        </p:spPr>
      </p:pic>
      <p:pic>
        <p:nvPicPr>
          <p:cNvPr id="11" name="Picture 10"/>
          <p:cNvPicPr>
            <a:picLocks noChangeAspect="1"/>
          </p:cNvPicPr>
          <p:nvPr/>
        </p:nvPicPr>
        <p:blipFill>
          <a:blip r:embed="rId3"/>
          <a:stretch>
            <a:fillRect/>
          </a:stretch>
        </p:blipFill>
        <p:spPr>
          <a:xfrm>
            <a:off x="6281999" y="156835"/>
            <a:ext cx="249958" cy="280440"/>
          </a:xfrm>
          <a:prstGeom prst="rect">
            <a:avLst/>
          </a:prstGeom>
        </p:spPr>
      </p:pic>
      <p:pic>
        <p:nvPicPr>
          <p:cNvPr id="12" name="Picture 11"/>
          <p:cNvPicPr>
            <a:picLocks noChangeAspect="1"/>
          </p:cNvPicPr>
          <p:nvPr/>
        </p:nvPicPr>
        <p:blipFill>
          <a:blip r:embed="rId3"/>
          <a:stretch>
            <a:fillRect/>
          </a:stretch>
        </p:blipFill>
        <p:spPr>
          <a:xfrm>
            <a:off x="288972" y="156873"/>
            <a:ext cx="249958" cy="280440"/>
          </a:xfrm>
          <a:prstGeom prst="rect">
            <a:avLst/>
          </a:prstGeom>
        </p:spPr>
      </p:pic>
      <p:graphicFrame>
        <p:nvGraphicFramePr>
          <p:cNvPr id="13" name="Table 12">
            <a:extLst>
              <a:ext uri="{FF2B5EF4-FFF2-40B4-BE49-F238E27FC236}">
                <a16:creationId xmlns:a16="http://schemas.microsoft.com/office/drawing/2014/main" id="{F174B415-562A-45DF-944D-54EC02D04A57}"/>
              </a:ext>
            </a:extLst>
          </p:cNvPr>
          <p:cNvGraphicFramePr>
            <a:graphicFrameLocks noGrp="1"/>
          </p:cNvGraphicFramePr>
          <p:nvPr>
            <p:extLst>
              <p:ext uri="{D42A27DB-BD31-4B8C-83A1-F6EECF244321}">
                <p14:modId xmlns:p14="http://schemas.microsoft.com/office/powerpoint/2010/main" val="3190352461"/>
              </p:ext>
            </p:extLst>
          </p:nvPr>
        </p:nvGraphicFramePr>
        <p:xfrm>
          <a:off x="3393417" y="8508029"/>
          <a:ext cx="3334519" cy="1083237"/>
        </p:xfrm>
        <a:graphic>
          <a:graphicData uri="http://schemas.openxmlformats.org/drawingml/2006/table">
            <a:tbl>
              <a:tblPr firstRow="1" bandRow="1">
                <a:tableStyleId>{5C22544A-7EE6-4342-B048-85BDC9FD1C3A}</a:tableStyleId>
              </a:tblPr>
              <a:tblGrid>
                <a:gridCol w="3334519">
                  <a:extLst>
                    <a:ext uri="{9D8B030D-6E8A-4147-A177-3AD203B41FA5}">
                      <a16:colId xmlns:a16="http://schemas.microsoft.com/office/drawing/2014/main" val="754516515"/>
                    </a:ext>
                  </a:extLst>
                </a:gridCol>
              </a:tblGrid>
              <a:tr h="247197">
                <a:tc>
                  <a:txBody>
                    <a:bodyPr/>
                    <a:lstStyle/>
                    <a:p>
                      <a:pPr algn="ctr"/>
                      <a:r>
                        <a:rPr lang="en-GB" sz="1200" dirty="0"/>
                        <a:t>Possible deeper thinking questions</a:t>
                      </a:r>
                      <a:endParaRPr lang="en-GB" sz="1200" b="1" dirty="0"/>
                    </a:p>
                  </a:txBody>
                  <a:tcPr/>
                </a:tc>
                <a:extLst>
                  <a:ext uri="{0D108BD9-81ED-4DB2-BD59-A6C34878D82A}">
                    <a16:rowId xmlns:a16="http://schemas.microsoft.com/office/drawing/2014/main" val="3315443936"/>
                  </a:ext>
                </a:extLst>
              </a:tr>
              <a:tr h="269639">
                <a:tc>
                  <a:txBody>
                    <a:bodyPr/>
                    <a:lstStyle/>
                    <a:p>
                      <a:pPr algn="ctr"/>
                      <a:r>
                        <a:rPr lang="en-GB" sz="1100" dirty="0"/>
                        <a:t>Should only rich people be charitable?</a:t>
                      </a:r>
                    </a:p>
                  </a:txBody>
                  <a:tcPr/>
                </a:tc>
                <a:extLst>
                  <a:ext uri="{0D108BD9-81ED-4DB2-BD59-A6C34878D82A}">
                    <a16:rowId xmlns:a16="http://schemas.microsoft.com/office/drawing/2014/main" val="1862795563"/>
                  </a:ext>
                </a:extLst>
              </a:tr>
              <a:tr h="269639">
                <a:tc>
                  <a:txBody>
                    <a:bodyPr/>
                    <a:lstStyle/>
                    <a:p>
                      <a:pPr algn="ctr"/>
                      <a:r>
                        <a:rPr lang="en-GB" sz="1100" dirty="0"/>
                        <a:t>Does charity begin at home?</a:t>
                      </a:r>
                    </a:p>
                  </a:txBody>
                  <a:tcPr/>
                </a:tc>
                <a:extLst>
                  <a:ext uri="{0D108BD9-81ED-4DB2-BD59-A6C34878D82A}">
                    <a16:rowId xmlns:a16="http://schemas.microsoft.com/office/drawing/2014/main" val="2447882707"/>
                  </a:ext>
                </a:extLst>
              </a:tr>
              <a:tr h="269639">
                <a:tc>
                  <a:txBody>
                    <a:bodyPr/>
                    <a:lstStyle/>
                    <a:p>
                      <a:pPr algn="ctr"/>
                      <a:r>
                        <a:rPr lang="en-GB" sz="1100" dirty="0"/>
                        <a:t>Should people spend lots on restoring sacred places?</a:t>
                      </a:r>
                    </a:p>
                  </a:txBody>
                  <a:tcPr/>
                </a:tc>
                <a:extLst>
                  <a:ext uri="{0D108BD9-81ED-4DB2-BD59-A6C34878D82A}">
                    <a16:rowId xmlns:a16="http://schemas.microsoft.com/office/drawing/2014/main" val="401320220"/>
                  </a:ext>
                </a:extLst>
              </a:tr>
            </a:tbl>
          </a:graphicData>
        </a:graphic>
      </p:graphicFrame>
      <p:graphicFrame>
        <p:nvGraphicFramePr>
          <p:cNvPr id="15" name="Table 14">
            <a:extLst>
              <a:ext uri="{FF2B5EF4-FFF2-40B4-BE49-F238E27FC236}">
                <a16:creationId xmlns:a16="http://schemas.microsoft.com/office/drawing/2014/main" id="{6EA07A1D-E430-0C01-3A2B-8A69E7BFE4F3}"/>
              </a:ext>
            </a:extLst>
          </p:cNvPr>
          <p:cNvGraphicFramePr>
            <a:graphicFrameLocks noGrp="1"/>
          </p:cNvGraphicFramePr>
          <p:nvPr>
            <p:extLst>
              <p:ext uri="{D42A27DB-BD31-4B8C-83A1-F6EECF244321}">
                <p14:modId xmlns:p14="http://schemas.microsoft.com/office/powerpoint/2010/main" val="3062923707"/>
              </p:ext>
            </p:extLst>
          </p:nvPr>
        </p:nvGraphicFramePr>
        <p:xfrm>
          <a:off x="222470" y="6444666"/>
          <a:ext cx="3136844" cy="2137308"/>
        </p:xfrm>
        <a:graphic>
          <a:graphicData uri="http://schemas.openxmlformats.org/drawingml/2006/table">
            <a:tbl>
              <a:tblPr firstRow="1" bandRow="1">
                <a:tableStyleId>{93296810-A885-4BE3-A3E7-6D5BEEA58F35}</a:tableStyleId>
              </a:tblPr>
              <a:tblGrid>
                <a:gridCol w="3136844">
                  <a:extLst>
                    <a:ext uri="{9D8B030D-6E8A-4147-A177-3AD203B41FA5}">
                      <a16:colId xmlns:a16="http://schemas.microsoft.com/office/drawing/2014/main" val="754516515"/>
                    </a:ext>
                  </a:extLst>
                </a:gridCol>
              </a:tblGrid>
              <a:tr h="302599">
                <a:tc>
                  <a:txBody>
                    <a:bodyPr/>
                    <a:lstStyle/>
                    <a:p>
                      <a:pPr algn="ctr"/>
                      <a:r>
                        <a:rPr lang="en-GB" dirty="0"/>
                        <a:t>Key images</a:t>
                      </a:r>
                      <a:endParaRPr lang="en-GB" b="1" dirty="0"/>
                    </a:p>
                  </a:txBody>
                  <a:tcPr/>
                </a:tc>
                <a:extLst>
                  <a:ext uri="{0D108BD9-81ED-4DB2-BD59-A6C34878D82A}">
                    <a16:rowId xmlns:a16="http://schemas.microsoft.com/office/drawing/2014/main" val="3315443936"/>
                  </a:ext>
                </a:extLst>
              </a:tr>
              <a:tr h="1834709">
                <a:tc>
                  <a:txBody>
                    <a:bodyPr/>
                    <a:lstStyle/>
                    <a:p>
                      <a:pPr marL="0" indent="0">
                        <a:buFont typeface="Arial" panose="020B0604020202020204" pitchFamily="34" charset="0"/>
                        <a:buNone/>
                      </a:pPr>
                      <a:endParaRPr lang="en-GB" sz="1100" b="1" dirty="0"/>
                    </a:p>
                  </a:txBody>
                  <a:tcPr/>
                </a:tc>
                <a:extLst>
                  <a:ext uri="{0D108BD9-81ED-4DB2-BD59-A6C34878D82A}">
                    <a16:rowId xmlns:a16="http://schemas.microsoft.com/office/drawing/2014/main" val="1208927862"/>
                  </a:ext>
                </a:extLst>
              </a:tr>
            </a:tbl>
          </a:graphicData>
        </a:graphic>
      </p:graphicFrame>
      <p:graphicFrame>
        <p:nvGraphicFramePr>
          <p:cNvPr id="16" name="Table 15">
            <a:extLst>
              <a:ext uri="{FF2B5EF4-FFF2-40B4-BE49-F238E27FC236}">
                <a16:creationId xmlns:a16="http://schemas.microsoft.com/office/drawing/2014/main" id="{25DB0720-5A17-0D92-A415-2C71BA76F13F}"/>
              </a:ext>
            </a:extLst>
          </p:cNvPr>
          <p:cNvGraphicFramePr>
            <a:graphicFrameLocks noGrp="1"/>
          </p:cNvGraphicFramePr>
          <p:nvPr>
            <p:extLst>
              <p:ext uri="{D42A27DB-BD31-4B8C-83A1-F6EECF244321}">
                <p14:modId xmlns:p14="http://schemas.microsoft.com/office/powerpoint/2010/main" val="3425359663"/>
              </p:ext>
            </p:extLst>
          </p:nvPr>
        </p:nvGraphicFramePr>
        <p:xfrm>
          <a:off x="196451" y="8618667"/>
          <a:ext cx="3162863" cy="813598"/>
        </p:xfrm>
        <a:graphic>
          <a:graphicData uri="http://schemas.openxmlformats.org/drawingml/2006/table">
            <a:tbl>
              <a:tblPr firstRow="1" bandRow="1">
                <a:tableStyleId>{F5AB1C69-6EDB-4FF4-983F-18BD219EF322}</a:tableStyleId>
              </a:tblPr>
              <a:tblGrid>
                <a:gridCol w="3162863">
                  <a:extLst>
                    <a:ext uri="{9D8B030D-6E8A-4147-A177-3AD203B41FA5}">
                      <a16:colId xmlns:a16="http://schemas.microsoft.com/office/drawing/2014/main" val="754516515"/>
                    </a:ext>
                  </a:extLst>
                </a:gridCol>
              </a:tblGrid>
              <a:tr h="193668">
                <a:tc>
                  <a:txBody>
                    <a:bodyPr/>
                    <a:lstStyle/>
                    <a:p>
                      <a:pPr algn="ctr"/>
                      <a:r>
                        <a:rPr lang="en-GB" sz="1200" b="1" dirty="0"/>
                        <a:t>Possible experiences</a:t>
                      </a:r>
                    </a:p>
                  </a:txBody>
                  <a:tcPr/>
                </a:tc>
                <a:extLst>
                  <a:ext uri="{0D108BD9-81ED-4DB2-BD59-A6C34878D82A}">
                    <a16:rowId xmlns:a16="http://schemas.microsoft.com/office/drawing/2014/main" val="3315443936"/>
                  </a:ext>
                </a:extLst>
              </a:tr>
              <a:tr h="269639">
                <a:tc>
                  <a:txBody>
                    <a:bodyPr/>
                    <a:lstStyle/>
                    <a:p>
                      <a:pPr algn="ctr"/>
                      <a:r>
                        <a:rPr lang="en-GB" sz="1100" dirty="0"/>
                        <a:t>Create a piece of art that reflects your beliefs</a:t>
                      </a:r>
                    </a:p>
                  </a:txBody>
                  <a:tcPr/>
                </a:tc>
                <a:extLst>
                  <a:ext uri="{0D108BD9-81ED-4DB2-BD59-A6C34878D82A}">
                    <a16:rowId xmlns:a16="http://schemas.microsoft.com/office/drawing/2014/main" val="1862795563"/>
                  </a:ext>
                </a:extLst>
              </a:tr>
              <a:tr h="269639">
                <a:tc>
                  <a:txBody>
                    <a:bodyPr/>
                    <a:lstStyle/>
                    <a:p>
                      <a:pPr algn="ctr"/>
                      <a:r>
                        <a:rPr lang="en-GB" sz="1100" dirty="0"/>
                        <a:t>Hold a class debate to argue the unit question</a:t>
                      </a:r>
                    </a:p>
                  </a:txBody>
                  <a:tcPr/>
                </a:tc>
                <a:extLst>
                  <a:ext uri="{0D108BD9-81ED-4DB2-BD59-A6C34878D82A}">
                    <a16:rowId xmlns:a16="http://schemas.microsoft.com/office/drawing/2014/main" val="1839523220"/>
                  </a:ext>
                </a:extLst>
              </a:tr>
            </a:tbl>
          </a:graphicData>
        </a:graphic>
      </p:graphicFrame>
      <p:graphicFrame>
        <p:nvGraphicFramePr>
          <p:cNvPr id="17" name="Table 16">
            <a:extLst>
              <a:ext uri="{FF2B5EF4-FFF2-40B4-BE49-F238E27FC236}">
                <a16:creationId xmlns:a16="http://schemas.microsoft.com/office/drawing/2014/main" id="{293957E5-D1B3-4898-9BE5-73AB43D87085}"/>
              </a:ext>
            </a:extLst>
          </p:cNvPr>
          <p:cNvGraphicFramePr>
            <a:graphicFrameLocks noGrp="1"/>
          </p:cNvGraphicFramePr>
          <p:nvPr>
            <p:extLst>
              <p:ext uri="{D42A27DB-BD31-4B8C-83A1-F6EECF244321}">
                <p14:modId xmlns:p14="http://schemas.microsoft.com/office/powerpoint/2010/main" val="3752537282"/>
              </p:ext>
            </p:extLst>
          </p:nvPr>
        </p:nvGraphicFramePr>
        <p:xfrm>
          <a:off x="3412364" y="3937140"/>
          <a:ext cx="3334519" cy="1127760"/>
        </p:xfrm>
        <a:graphic>
          <a:graphicData uri="http://schemas.openxmlformats.org/drawingml/2006/table">
            <a:tbl>
              <a:tblPr firstRow="1" bandRow="1">
                <a:tableStyleId>{5202B0CA-FC54-4496-8BCA-5EF66A818D29}</a:tableStyleId>
              </a:tblPr>
              <a:tblGrid>
                <a:gridCol w="3334519">
                  <a:extLst>
                    <a:ext uri="{9D8B030D-6E8A-4147-A177-3AD203B41FA5}">
                      <a16:colId xmlns:a16="http://schemas.microsoft.com/office/drawing/2014/main" val="754516515"/>
                    </a:ext>
                  </a:extLst>
                </a:gridCol>
              </a:tblGrid>
              <a:tr h="240726">
                <a:tc>
                  <a:txBody>
                    <a:bodyPr/>
                    <a:lstStyle/>
                    <a:p>
                      <a:pPr marL="0" indent="0" algn="ctr">
                        <a:buFont typeface="Arial" panose="020B0604020202020204" pitchFamily="34" charset="0"/>
                        <a:buNone/>
                      </a:pPr>
                      <a:r>
                        <a:rPr lang="en-GB" sz="1200" dirty="0"/>
                        <a:t>Prior learning</a:t>
                      </a:r>
                      <a:endParaRPr lang="en-GB" sz="1200" b="1" dirty="0"/>
                    </a:p>
                  </a:txBody>
                  <a:tcPr/>
                </a:tc>
                <a:extLst>
                  <a:ext uri="{0D108BD9-81ED-4DB2-BD59-A6C34878D82A}">
                    <a16:rowId xmlns:a16="http://schemas.microsoft.com/office/drawing/2014/main" val="3315443936"/>
                  </a:ext>
                </a:extLst>
              </a:tr>
              <a:tr h="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mn-lt"/>
                          <a:ea typeface="+mn-ea"/>
                          <a:cs typeface="+mn-cs"/>
                        </a:rPr>
                        <a:t>Throughout EYFS, KS1 and KS2, children will have learnt about discrimination and prejudice across the curriculum. They will understand the definition of racism and have some understanding of how people have been treated unfairly because of their race. </a:t>
                      </a:r>
                    </a:p>
                  </a:txBody>
                  <a:tcPr>
                    <a:solidFill>
                      <a:schemeClr val="bg2"/>
                    </a:solidFill>
                  </a:tcPr>
                </a:tc>
                <a:extLst>
                  <a:ext uri="{0D108BD9-81ED-4DB2-BD59-A6C34878D82A}">
                    <a16:rowId xmlns:a16="http://schemas.microsoft.com/office/drawing/2014/main" val="1208927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57951381"/>
              </p:ext>
            </p:extLst>
          </p:nvPr>
        </p:nvGraphicFramePr>
        <p:xfrm>
          <a:off x="202329" y="908634"/>
          <a:ext cx="3136844" cy="5536032"/>
        </p:xfrm>
        <a:graphic>
          <a:graphicData uri="http://schemas.openxmlformats.org/drawingml/2006/table">
            <a:tbl>
              <a:tblPr firstRow="1" bandRow="1">
                <a:tableStyleId>{7DF18680-E054-41AD-8BC1-D1AEF772440D}</a:tableStyleId>
              </a:tblPr>
              <a:tblGrid>
                <a:gridCol w="3136844">
                  <a:extLst>
                    <a:ext uri="{9D8B030D-6E8A-4147-A177-3AD203B41FA5}">
                      <a16:colId xmlns:a16="http://schemas.microsoft.com/office/drawing/2014/main" val="754516515"/>
                    </a:ext>
                  </a:extLst>
                </a:gridCol>
              </a:tblGrid>
              <a:tr h="262992">
                <a:tc>
                  <a:txBody>
                    <a:bodyPr/>
                    <a:lstStyle/>
                    <a:p>
                      <a:pPr algn="ctr"/>
                      <a:r>
                        <a:rPr lang="en-GB" sz="1100" baseline="0" dirty="0"/>
                        <a:t>Key Knowledge</a:t>
                      </a:r>
                      <a:endParaRPr lang="en-GB" sz="1100" b="1" dirty="0"/>
                    </a:p>
                  </a:txBody>
                  <a:tcPr/>
                </a:tc>
                <a:extLst>
                  <a:ext uri="{0D108BD9-81ED-4DB2-BD59-A6C34878D82A}">
                    <a16:rowId xmlns:a16="http://schemas.microsoft.com/office/drawing/2014/main" val="3315443936"/>
                  </a:ext>
                </a:extLst>
              </a:tr>
              <a:tr h="248179">
                <a:tc>
                  <a:txBody>
                    <a:bodyPr/>
                    <a:lstStyle/>
                    <a:p>
                      <a:pPr algn="ctr"/>
                      <a:r>
                        <a:rPr lang="en-GB" sz="1000" b="0" u="none" dirty="0"/>
                        <a:t>Discovering a new place is often very exciting. For some people, the most important place to them is a place connected to God (a sacred place). </a:t>
                      </a:r>
                    </a:p>
                  </a:txBody>
                  <a:tcPr/>
                </a:tc>
                <a:extLst>
                  <a:ext uri="{0D108BD9-81ED-4DB2-BD59-A6C34878D82A}">
                    <a16:rowId xmlns:a16="http://schemas.microsoft.com/office/drawing/2014/main" val="2406855143"/>
                  </a:ext>
                </a:extLst>
              </a:tr>
              <a:tr h="3913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u="none" dirty="0"/>
                        <a:t>There are some world-famous places that are considered sacred such as Jerusalem, the River Ganges and Mecca (Makkah), but there are also local places of worship that are sacred too. </a:t>
                      </a:r>
                    </a:p>
                  </a:txBody>
                  <a:tcPr/>
                </a:tc>
                <a:extLst>
                  <a:ext uri="{0D108BD9-81ED-4DB2-BD59-A6C34878D82A}">
                    <a16:rowId xmlns:a16="http://schemas.microsoft.com/office/drawing/2014/main" val="4031047734"/>
                  </a:ext>
                </a:extLst>
              </a:tr>
              <a:tr h="3756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u="none" dirty="0"/>
                        <a:t>In Islamic art and architecture, there are no images of Allah and often no images of humans. Instead geometric and natural patterns are used to convey the beauty and admiration of Allah with some artists creating some wonderful art containing each of the 99 names for Allah. Calligraphy is also found in and around many mosques. There are around 2100 mosques in the UK, each unique but with some common features such as domes, minarets and mihrabs. </a:t>
                      </a:r>
                    </a:p>
                  </a:txBody>
                  <a:tcPr/>
                </a:tc>
                <a:extLst>
                  <a:ext uri="{0D108BD9-81ED-4DB2-BD59-A6C34878D82A}">
                    <a16:rowId xmlns:a16="http://schemas.microsoft.com/office/drawing/2014/main" val="711044982"/>
                  </a:ext>
                </a:extLst>
              </a:tr>
              <a:tr h="3756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i="0" u="none" dirty="0"/>
                        <a:t>In contrast, in churches and cathedrals across the UK, there are many different pieces of art work displaying events within Jesus’ life and of other important Christian figures. </a:t>
                      </a:r>
                      <a:r>
                        <a:rPr lang="en-US" sz="1000" kern="1200" dirty="0">
                          <a:solidFill>
                            <a:schemeClr val="dk1"/>
                          </a:solidFill>
                          <a:effectLst/>
                          <a:latin typeface="+mn-lt"/>
                          <a:ea typeface="+mn-ea"/>
                          <a:cs typeface="+mn-cs"/>
                        </a:rPr>
                        <a:t>These buildings have been created, often over many hundreds of years, to make space for people to worship God and to express in architecture a Christian sense of the grandeur of God.</a:t>
                      </a:r>
                      <a:endParaRPr lang="en-GB" sz="1000" b="0" i="0" u="none" dirty="0"/>
                    </a:p>
                  </a:txBody>
                  <a:tcPr/>
                </a:tc>
                <a:extLst>
                  <a:ext uri="{0D108BD9-81ED-4DB2-BD59-A6C34878D82A}">
                    <a16:rowId xmlns:a16="http://schemas.microsoft.com/office/drawing/2014/main" val="1862795563"/>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u="none" dirty="0"/>
                        <a:t>Within the Qur’an there are many messages about being charitable. Zakat is one of the Five Pillars of Islam and is a commitment to giving a percentage of wealth to charitable causes.</a:t>
                      </a:r>
                    </a:p>
                  </a:txBody>
                  <a:tcPr/>
                </a:tc>
                <a:extLst>
                  <a:ext uri="{0D108BD9-81ED-4DB2-BD59-A6C34878D82A}">
                    <a16:rowId xmlns:a16="http://schemas.microsoft.com/office/drawing/2014/main" val="3056365493"/>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u="none" dirty="0"/>
                        <a:t>Within the Bible, there are also many different stories about generosity and helping those in need such as The Rich Young Ruler and The Good Samaritan. Many Christina charities are inspired by these stories. </a:t>
                      </a:r>
                    </a:p>
                  </a:txBody>
                  <a:tcPr/>
                </a:tc>
                <a:extLst>
                  <a:ext uri="{0D108BD9-81ED-4DB2-BD59-A6C34878D82A}">
                    <a16:rowId xmlns:a16="http://schemas.microsoft.com/office/drawing/2014/main" val="2009646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89676365"/>
              </p:ext>
            </p:extLst>
          </p:nvPr>
        </p:nvGraphicFramePr>
        <p:xfrm>
          <a:off x="3412364" y="5112614"/>
          <a:ext cx="3326964" cy="3329940"/>
        </p:xfrm>
        <a:graphic>
          <a:graphicData uri="http://schemas.openxmlformats.org/drawingml/2006/table">
            <a:tbl>
              <a:tblPr firstRow="1" bandRow="1">
                <a:tableStyleId>{00A15C55-8517-42AA-B614-E9B94910E393}</a:tableStyleId>
              </a:tblPr>
              <a:tblGrid>
                <a:gridCol w="1045390">
                  <a:extLst>
                    <a:ext uri="{9D8B030D-6E8A-4147-A177-3AD203B41FA5}">
                      <a16:colId xmlns:a16="http://schemas.microsoft.com/office/drawing/2014/main" val="754516515"/>
                    </a:ext>
                  </a:extLst>
                </a:gridCol>
                <a:gridCol w="2281574">
                  <a:extLst>
                    <a:ext uri="{9D8B030D-6E8A-4147-A177-3AD203B41FA5}">
                      <a16:colId xmlns:a16="http://schemas.microsoft.com/office/drawing/2014/main" val="751772659"/>
                    </a:ext>
                  </a:extLst>
                </a:gridCol>
              </a:tblGrid>
              <a:tr h="275674">
                <a:tc gridSpan="2">
                  <a:txBody>
                    <a:bodyPr/>
                    <a:lstStyle/>
                    <a:p>
                      <a:pPr algn="ctr"/>
                      <a:r>
                        <a:rPr lang="en-GB" sz="1300" baseline="0" dirty="0"/>
                        <a:t>Key vocabulary</a:t>
                      </a:r>
                      <a:endParaRPr lang="en-GB" sz="1300" b="1" dirty="0"/>
                    </a:p>
                  </a:txBody>
                  <a:tcPr/>
                </a:tc>
                <a:tc hMerge="1">
                  <a:txBody>
                    <a:bodyPr/>
                    <a:lstStyle/>
                    <a:p>
                      <a:endParaRPr lang="en-GB"/>
                    </a:p>
                  </a:txBody>
                  <a:tcPr/>
                </a:tc>
                <a:extLst>
                  <a:ext uri="{0D108BD9-81ED-4DB2-BD59-A6C34878D82A}">
                    <a16:rowId xmlns:a16="http://schemas.microsoft.com/office/drawing/2014/main" val="3315443936"/>
                  </a:ext>
                </a:extLst>
              </a:tr>
              <a:tr h="275674">
                <a:tc>
                  <a:txBody>
                    <a:bodyPr/>
                    <a:lstStyle/>
                    <a:p>
                      <a:pPr algn="ctr"/>
                      <a:r>
                        <a:rPr lang="en-GB" sz="1300" b="1" dirty="0"/>
                        <a:t>Spelling</a:t>
                      </a:r>
                    </a:p>
                  </a:txBody>
                  <a:tcPr/>
                </a:tc>
                <a:tc>
                  <a:txBody>
                    <a:bodyPr/>
                    <a:lstStyle/>
                    <a:p>
                      <a:pPr algn="ctr"/>
                      <a:r>
                        <a:rPr lang="en-GB" sz="1300" b="1" dirty="0"/>
                        <a:t>Definition</a:t>
                      </a:r>
                    </a:p>
                  </a:txBody>
                  <a:tcPr/>
                </a:tc>
                <a:extLst>
                  <a:ext uri="{0D108BD9-81ED-4DB2-BD59-A6C34878D82A}">
                    <a16:rowId xmlns:a16="http://schemas.microsoft.com/office/drawing/2014/main" val="1208927862"/>
                  </a:ext>
                </a:extLst>
              </a:tr>
              <a:tr h="0">
                <a:tc>
                  <a:txBody>
                    <a:bodyPr/>
                    <a:lstStyle/>
                    <a:p>
                      <a:pPr algn="ctr"/>
                      <a:r>
                        <a:rPr lang="en-GB" sz="1100" dirty="0"/>
                        <a:t>Sacred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0" dirty="0">
                          <a:latin typeface="+mn-lt"/>
                        </a:rPr>
                        <a:t>Something that is connected with God or a religion.</a:t>
                      </a:r>
                    </a:p>
                  </a:txBody>
                  <a:tcPr/>
                </a:tc>
                <a:extLst>
                  <a:ext uri="{0D108BD9-81ED-4DB2-BD59-A6C34878D82A}">
                    <a16:rowId xmlns:a16="http://schemas.microsoft.com/office/drawing/2014/main" val="3160486026"/>
                  </a:ext>
                </a:extLst>
              </a:tr>
              <a:tr h="0">
                <a:tc>
                  <a:txBody>
                    <a:bodyPr/>
                    <a:lstStyle/>
                    <a:p>
                      <a:pPr algn="ctr"/>
                      <a:r>
                        <a:rPr lang="en-GB" sz="1100" dirty="0"/>
                        <a:t>Architecture</a:t>
                      </a:r>
                    </a:p>
                  </a:txBody>
                  <a:tcPr/>
                </a:tc>
                <a:tc>
                  <a:txBody>
                    <a:bodyPr/>
                    <a:lstStyle/>
                    <a:p>
                      <a:pPr algn="l"/>
                      <a:r>
                        <a:rPr lang="en-GB" sz="1050" b="0" i="0" kern="1200" dirty="0">
                          <a:solidFill>
                            <a:schemeClr val="dk1"/>
                          </a:solidFill>
                          <a:effectLst/>
                          <a:latin typeface="+mn-lt"/>
                          <a:ea typeface="+mn-ea"/>
                          <a:cs typeface="+mn-cs"/>
                        </a:rPr>
                        <a:t>The art or practice of designing and con</a:t>
                      </a:r>
                      <a:r>
                        <a:rPr lang="en-GB" sz="1050" b="0" i="0" u="none" strike="noStrike" kern="1200" dirty="0">
                          <a:solidFill>
                            <a:schemeClr val="dk1"/>
                          </a:solidFill>
                          <a:effectLst/>
                          <a:latin typeface="+mn-lt"/>
                          <a:ea typeface="+mn-ea"/>
                          <a:cs typeface="+mn-cs"/>
                        </a:rPr>
                        <a:t>structing</a:t>
                      </a:r>
                      <a:r>
                        <a:rPr lang="en-GB" sz="1050" b="0" i="0" kern="1200" dirty="0">
                          <a:solidFill>
                            <a:schemeClr val="dk1"/>
                          </a:solidFill>
                          <a:effectLst/>
                          <a:latin typeface="+mn-lt"/>
                          <a:ea typeface="+mn-ea"/>
                          <a:cs typeface="+mn-cs"/>
                        </a:rPr>
                        <a:t> buildings.</a:t>
                      </a:r>
                      <a:endParaRPr lang="en-GB" sz="1050" b="0" dirty="0"/>
                    </a:p>
                  </a:txBody>
                  <a:tcPr/>
                </a:tc>
                <a:extLst>
                  <a:ext uri="{0D108BD9-81ED-4DB2-BD59-A6C34878D82A}">
                    <a16:rowId xmlns:a16="http://schemas.microsoft.com/office/drawing/2014/main" val="3391090679"/>
                  </a:ext>
                </a:extLst>
              </a:tr>
              <a:tr h="0">
                <a:tc>
                  <a:txBody>
                    <a:bodyPr/>
                    <a:lstStyle/>
                    <a:p>
                      <a:pPr algn="ctr"/>
                      <a:r>
                        <a:rPr lang="en-GB" sz="1100" dirty="0"/>
                        <a:t>Minaret</a:t>
                      </a:r>
                    </a:p>
                  </a:txBody>
                  <a:tcPr/>
                </a:tc>
                <a:tc>
                  <a:txBody>
                    <a:bodyPr/>
                    <a:lstStyle/>
                    <a:p>
                      <a:pPr algn="l"/>
                      <a:r>
                        <a:rPr lang="en-GB" sz="1050" dirty="0"/>
                        <a:t>The tall tower where the Muezzin calls to prayer from.</a:t>
                      </a:r>
                      <a:endParaRPr lang="en-GB" sz="1050" b="0" dirty="0"/>
                    </a:p>
                  </a:txBody>
                  <a:tcPr/>
                </a:tc>
                <a:extLst>
                  <a:ext uri="{0D108BD9-81ED-4DB2-BD59-A6C34878D82A}">
                    <a16:rowId xmlns:a16="http://schemas.microsoft.com/office/drawing/2014/main" val="550636900"/>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Mihrab</a:t>
                      </a:r>
                    </a:p>
                    <a:p>
                      <a:pPr algn="ctr"/>
                      <a:endParaRPr lang="en-GB" sz="1100" dirty="0"/>
                    </a:p>
                  </a:txBody>
                  <a:tcPr/>
                </a:tc>
                <a:tc>
                  <a:txBody>
                    <a:bodyPr/>
                    <a:lstStyle/>
                    <a:p>
                      <a:pPr algn="l"/>
                      <a:r>
                        <a:rPr lang="en-GB" sz="1050" dirty="0"/>
                        <a:t>An alcove within the prayer wall which shows the direction of Mecca.</a:t>
                      </a:r>
                      <a:endParaRPr lang="en-GB" sz="1050" b="0" dirty="0"/>
                    </a:p>
                  </a:txBody>
                  <a:tcPr/>
                </a:tc>
                <a:extLst>
                  <a:ext uri="{0D108BD9-81ED-4DB2-BD59-A6C34878D82A}">
                    <a16:rowId xmlns:a16="http://schemas.microsoft.com/office/drawing/2014/main" val="4181776826"/>
                  </a:ext>
                </a:extLst>
              </a:tr>
              <a:tr h="0">
                <a:tc>
                  <a:txBody>
                    <a:bodyPr/>
                    <a:lstStyle/>
                    <a:p>
                      <a:pPr algn="ctr"/>
                      <a:r>
                        <a:rPr lang="en-GB" sz="1100" dirty="0"/>
                        <a:t>Calligraphy</a:t>
                      </a:r>
                    </a:p>
                  </a:txBody>
                  <a:tcPr/>
                </a:tc>
                <a:tc>
                  <a:txBody>
                    <a:bodyPr/>
                    <a:lstStyle/>
                    <a:p>
                      <a:pPr algn="l"/>
                      <a:r>
                        <a:rPr lang="en-GB" sz="1050" b="0" dirty="0"/>
                        <a:t>Decorative handwriting.</a:t>
                      </a:r>
                    </a:p>
                  </a:txBody>
                  <a:tcPr/>
                </a:tc>
                <a:extLst>
                  <a:ext uri="{0D108BD9-81ED-4DB2-BD59-A6C34878D82A}">
                    <a16:rowId xmlns:a16="http://schemas.microsoft.com/office/drawing/2014/main" val="1346928426"/>
                  </a:ext>
                </a:extLst>
              </a:tr>
              <a:tr h="0">
                <a:tc>
                  <a:txBody>
                    <a:bodyPr/>
                    <a:lstStyle/>
                    <a:p>
                      <a:pPr algn="ctr"/>
                      <a:r>
                        <a:rPr lang="en-GB" sz="1100" dirty="0"/>
                        <a:t>Salvation</a:t>
                      </a:r>
                    </a:p>
                  </a:txBody>
                  <a:tcPr/>
                </a:tc>
                <a:tc>
                  <a:txBody>
                    <a:bodyPr/>
                    <a:lstStyle/>
                    <a:p>
                      <a:pPr algn="l"/>
                      <a:r>
                        <a:rPr lang="en-GB" sz="1050" b="0" dirty="0"/>
                        <a:t>Being saved from sin.</a:t>
                      </a:r>
                    </a:p>
                  </a:txBody>
                  <a:tcPr/>
                </a:tc>
                <a:extLst>
                  <a:ext uri="{0D108BD9-81ED-4DB2-BD59-A6C34878D82A}">
                    <a16:rowId xmlns:a16="http://schemas.microsoft.com/office/drawing/2014/main" val="452048645"/>
                  </a:ext>
                </a:extLst>
              </a:tr>
              <a:tr h="0">
                <a:tc>
                  <a:txBody>
                    <a:bodyPr/>
                    <a:lstStyle/>
                    <a:p>
                      <a:pPr algn="ctr"/>
                      <a:r>
                        <a:rPr lang="en-GB" sz="1100" dirty="0"/>
                        <a:t>Zakat</a:t>
                      </a:r>
                    </a:p>
                  </a:txBody>
                  <a:tcPr/>
                </a:tc>
                <a:tc>
                  <a:txBody>
                    <a:bodyPr/>
                    <a:lstStyle/>
                    <a:p>
                      <a:pPr algn="l"/>
                      <a:r>
                        <a:rPr lang="en-GB" sz="1050" b="0" i="0" kern="1200" dirty="0">
                          <a:solidFill>
                            <a:schemeClr val="dk1"/>
                          </a:solidFill>
                          <a:effectLst/>
                          <a:latin typeface="+mn-lt"/>
                          <a:ea typeface="+mn-ea"/>
                          <a:cs typeface="+mn-cs"/>
                        </a:rPr>
                        <a:t>The obligation that an individual has to donate a certain proportion of wealth each year to charitable causes.</a:t>
                      </a:r>
                      <a:endParaRPr lang="en-GB" sz="1050" b="0" dirty="0"/>
                    </a:p>
                  </a:txBody>
                  <a:tcPr/>
                </a:tc>
                <a:extLst>
                  <a:ext uri="{0D108BD9-81ED-4DB2-BD59-A6C34878D82A}">
                    <a16:rowId xmlns:a16="http://schemas.microsoft.com/office/drawing/2014/main" val="3982750775"/>
                  </a:ext>
                </a:extLst>
              </a:tr>
            </a:tbl>
          </a:graphicData>
        </a:graphic>
      </p:graphicFrame>
      <p:pic>
        <p:nvPicPr>
          <p:cNvPr id="20" name="Picture 19">
            <a:extLst>
              <a:ext uri="{FF2B5EF4-FFF2-40B4-BE49-F238E27FC236}">
                <a16:creationId xmlns:a16="http://schemas.microsoft.com/office/drawing/2014/main" id="{BC81C097-AB82-4217-9D00-C15E190551F2}"/>
              </a:ext>
            </a:extLst>
          </p:cNvPr>
          <p:cNvPicPr>
            <a:picLocks noChangeAspect="1"/>
          </p:cNvPicPr>
          <p:nvPr/>
        </p:nvPicPr>
        <p:blipFill>
          <a:blip r:embed="rId4"/>
          <a:stretch>
            <a:fillRect/>
          </a:stretch>
        </p:blipFill>
        <p:spPr>
          <a:xfrm>
            <a:off x="222470" y="6838829"/>
            <a:ext cx="1147783" cy="762001"/>
          </a:xfrm>
          <a:prstGeom prst="rect">
            <a:avLst/>
          </a:prstGeom>
        </p:spPr>
      </p:pic>
      <p:pic>
        <p:nvPicPr>
          <p:cNvPr id="3" name="Picture 2">
            <a:extLst>
              <a:ext uri="{FF2B5EF4-FFF2-40B4-BE49-F238E27FC236}">
                <a16:creationId xmlns:a16="http://schemas.microsoft.com/office/drawing/2014/main" id="{8718FF9A-931E-4F1E-8627-4EBF3788AF77}"/>
              </a:ext>
            </a:extLst>
          </p:cNvPr>
          <p:cNvPicPr>
            <a:picLocks noChangeAspect="1"/>
          </p:cNvPicPr>
          <p:nvPr/>
        </p:nvPicPr>
        <p:blipFill>
          <a:blip r:embed="rId5"/>
          <a:stretch>
            <a:fillRect/>
          </a:stretch>
        </p:blipFill>
        <p:spPr>
          <a:xfrm>
            <a:off x="2011930" y="6838829"/>
            <a:ext cx="1254092" cy="835387"/>
          </a:xfrm>
          <a:prstGeom prst="rect">
            <a:avLst/>
          </a:prstGeom>
        </p:spPr>
      </p:pic>
      <p:pic>
        <p:nvPicPr>
          <p:cNvPr id="21" name="Picture 20">
            <a:extLst>
              <a:ext uri="{FF2B5EF4-FFF2-40B4-BE49-F238E27FC236}">
                <a16:creationId xmlns:a16="http://schemas.microsoft.com/office/drawing/2014/main" id="{AFF5663E-E336-4D6C-8F41-E202EAA3B778}"/>
              </a:ext>
            </a:extLst>
          </p:cNvPr>
          <p:cNvPicPr>
            <a:picLocks noChangeAspect="1"/>
          </p:cNvPicPr>
          <p:nvPr/>
        </p:nvPicPr>
        <p:blipFill rotWithShape="1">
          <a:blip r:embed="rId6"/>
          <a:srcRect l="9829" r="18889"/>
          <a:stretch/>
        </p:blipFill>
        <p:spPr>
          <a:xfrm>
            <a:off x="1455252" y="6838829"/>
            <a:ext cx="489134" cy="914934"/>
          </a:xfrm>
          <a:prstGeom prst="rect">
            <a:avLst/>
          </a:prstGeom>
        </p:spPr>
      </p:pic>
      <p:pic>
        <p:nvPicPr>
          <p:cNvPr id="23" name="Picture 22">
            <a:extLst>
              <a:ext uri="{FF2B5EF4-FFF2-40B4-BE49-F238E27FC236}">
                <a16:creationId xmlns:a16="http://schemas.microsoft.com/office/drawing/2014/main" id="{6FD2579C-3A77-4B30-8552-64ABEE427D9B}"/>
              </a:ext>
            </a:extLst>
          </p:cNvPr>
          <p:cNvPicPr>
            <a:picLocks noChangeAspect="1"/>
          </p:cNvPicPr>
          <p:nvPr/>
        </p:nvPicPr>
        <p:blipFill>
          <a:blip r:embed="rId7"/>
          <a:stretch>
            <a:fillRect/>
          </a:stretch>
        </p:blipFill>
        <p:spPr>
          <a:xfrm>
            <a:off x="1997436" y="7710431"/>
            <a:ext cx="489134" cy="815223"/>
          </a:xfrm>
          <a:prstGeom prst="rect">
            <a:avLst/>
          </a:prstGeom>
        </p:spPr>
      </p:pic>
      <p:pic>
        <p:nvPicPr>
          <p:cNvPr id="24" name="Picture 23">
            <a:extLst>
              <a:ext uri="{FF2B5EF4-FFF2-40B4-BE49-F238E27FC236}">
                <a16:creationId xmlns:a16="http://schemas.microsoft.com/office/drawing/2014/main" id="{5E361F90-3DE9-4B99-AF91-83A88273D21F}"/>
              </a:ext>
            </a:extLst>
          </p:cNvPr>
          <p:cNvPicPr>
            <a:picLocks noChangeAspect="1"/>
          </p:cNvPicPr>
          <p:nvPr/>
        </p:nvPicPr>
        <p:blipFill>
          <a:blip r:embed="rId8"/>
          <a:stretch>
            <a:fillRect/>
          </a:stretch>
        </p:blipFill>
        <p:spPr>
          <a:xfrm>
            <a:off x="2575459" y="7753763"/>
            <a:ext cx="690563" cy="690563"/>
          </a:xfrm>
          <a:prstGeom prst="rect">
            <a:avLst/>
          </a:prstGeom>
        </p:spPr>
      </p:pic>
      <p:pic>
        <p:nvPicPr>
          <p:cNvPr id="25" name="Picture 24">
            <a:extLst>
              <a:ext uri="{FF2B5EF4-FFF2-40B4-BE49-F238E27FC236}">
                <a16:creationId xmlns:a16="http://schemas.microsoft.com/office/drawing/2014/main" id="{F1147FA5-5F6E-4A06-A577-4940AF65DEB9}"/>
              </a:ext>
            </a:extLst>
          </p:cNvPr>
          <p:cNvPicPr>
            <a:picLocks noChangeAspect="1"/>
          </p:cNvPicPr>
          <p:nvPr/>
        </p:nvPicPr>
        <p:blipFill rotWithShape="1">
          <a:blip r:embed="rId9"/>
          <a:srcRect l="13192" t="19686" r="8210" b="30815"/>
          <a:stretch/>
        </p:blipFill>
        <p:spPr>
          <a:xfrm>
            <a:off x="288972" y="7830161"/>
            <a:ext cx="1423714" cy="660190"/>
          </a:xfrm>
          <a:prstGeom prst="rect">
            <a:avLst/>
          </a:prstGeom>
        </p:spPr>
      </p:pic>
    </p:spTree>
    <p:extLst>
      <p:ext uri="{BB962C8B-B14F-4D97-AF65-F5344CB8AC3E}">
        <p14:creationId xmlns:p14="http://schemas.microsoft.com/office/powerpoint/2010/main" val="615485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1928</TotalTime>
  <Words>628</Words>
  <Application>Microsoft Office PowerPoint</Application>
  <PresentationFormat>A4 Paper (210x297 mm)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Midfield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Koziol</dc:creator>
  <cp:lastModifiedBy>Jenny Barton</cp:lastModifiedBy>
  <cp:revision>116</cp:revision>
  <cp:lastPrinted>2022-07-06T14:44:41Z</cp:lastPrinted>
  <dcterms:created xsi:type="dcterms:W3CDTF">2019-07-07T18:53:37Z</dcterms:created>
  <dcterms:modified xsi:type="dcterms:W3CDTF">2023-08-30T16:23:43Z</dcterms:modified>
</cp:coreProperties>
</file>