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2" d="100"/>
          <a:sy n="32" d="100"/>
        </p:scale>
        <p:origin x="121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NKg-B4cLA" TargetMode="External"/><Relationship Id="rId2" Type="http://schemas.openxmlformats.org/officeDocument/2006/relationships/hyperlink" Target="https://pln.myvle.co.uk/files/sc3490/websites/lspace_109/index.php?page=2039&amp;t=Autumn+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418865"/>
              </p:ext>
            </p:extLst>
          </p:nvPr>
        </p:nvGraphicFramePr>
        <p:xfrm>
          <a:off x="119160" y="560976"/>
          <a:ext cx="6601216" cy="2971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2209412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091196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243625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Languages (French)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b="1" dirty="0"/>
                        <a:t>School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Year</a:t>
                      </a:r>
                      <a:r>
                        <a:rPr lang="en-GB" baseline="0" dirty="0"/>
                        <a:t> 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35643"/>
              </p:ext>
            </p:extLst>
          </p:nvPr>
        </p:nvGraphicFramePr>
        <p:xfrm>
          <a:off x="149976" y="8684197"/>
          <a:ext cx="3140561" cy="106496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4056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16012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 fun facts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767788">
                <a:tc>
                  <a:txBody>
                    <a:bodyPr/>
                    <a:lstStyle/>
                    <a:p>
                      <a:r>
                        <a:rPr lang="en-GB" sz="1100" b="1" dirty="0"/>
                        <a:t>École </a:t>
                      </a:r>
                      <a:r>
                        <a:rPr lang="en-GB" sz="1100" b="1" dirty="0" err="1"/>
                        <a:t>primaire</a:t>
                      </a:r>
                      <a:endParaRPr lang="en-GB" sz="1100" b="1" dirty="0"/>
                    </a:p>
                    <a:p>
                      <a:r>
                        <a:rPr lang="en-GB" sz="1100" b="0" dirty="0"/>
                        <a:t>In French primary schools year groups don’t have numbers from 1 to 6 like in the UK. Year 5 is known as CM1 in France. </a:t>
                      </a:r>
                      <a:endParaRPr lang="en-GB" sz="1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501120"/>
              </p:ext>
            </p:extLst>
          </p:nvPr>
        </p:nvGraphicFramePr>
        <p:xfrm>
          <a:off x="142445" y="981857"/>
          <a:ext cx="3140561" cy="33173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7819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52742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310561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Knowledge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8122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Saying whether you like or don’t like a school subject.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géographie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n’aime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 le dessin.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J’adore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l’anglais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déteste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sciences.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769726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Asking and giving reasons for our likes and dislikes.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penses-tu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l’histoire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les maths 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l’histoire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interessant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n’aime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 les maths 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difficile.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40946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r>
                        <a:rPr lang="en-GB" sz="900" dirty="0"/>
                        <a:t>Asking and giving our favourite school subject / subjects.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Quelle-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 matière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preferée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 matière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preferée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dessin.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matières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preferées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sont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lecture et la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technologie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29666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r>
                        <a:rPr lang="en-GB" sz="900" dirty="0"/>
                        <a:t>Describing your timetable using </a:t>
                      </a:r>
                      <a:r>
                        <a:rPr lang="en-GB" sz="900" i="1" dirty="0" err="1"/>
                        <a:t>apprendre</a:t>
                      </a:r>
                      <a:r>
                        <a:rPr lang="en-GB" sz="900" dirty="0"/>
                        <a:t> (to learn).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matin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j’apprends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dessin.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jeudi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après-midi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j’apprends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français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J’apprends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maths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matins.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38829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25843"/>
              </p:ext>
            </p:extLst>
          </p:nvPr>
        </p:nvGraphicFramePr>
        <p:xfrm>
          <a:off x="3429000" y="8201100"/>
          <a:ext cx="3247625" cy="154806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247625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8365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Lesson ideas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1243265"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Primary Languages VLE Stage 3 Autumn 2 </a:t>
                      </a:r>
                      <a:r>
                        <a:rPr lang="en-GB" sz="900" dirty="0">
                          <a:hlinkClick r:id="rId2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Prior learning recap –  likes and dislikes; information about ourselves; days of the week.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Songs –  Les Matières </a:t>
                      </a:r>
                      <a:r>
                        <a:rPr lang="en-GB" sz="900" dirty="0">
                          <a:hlinkClick r:id="rId3"/>
                        </a:rPr>
                        <a:t>LINK</a:t>
                      </a:r>
                      <a:r>
                        <a:rPr lang="en-GB" sz="900" dirty="0"/>
                        <a:t> 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Sentence builder dice game.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Flash card games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Subject bingo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Reading – timetable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736529"/>
              </p:ext>
            </p:extLst>
          </p:nvPr>
        </p:nvGraphicFramePr>
        <p:xfrm>
          <a:off x="3419768" y="1013477"/>
          <a:ext cx="3254786" cy="10744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254786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7687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Prior learning</a:t>
                      </a:r>
                      <a:endParaRPr lang="en-GB" sz="13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614653">
                <a:tc>
                  <a:txBody>
                    <a:bodyPr/>
                    <a:lstStyle/>
                    <a:p>
                      <a:r>
                        <a:rPr lang="en-GB" sz="900" kern="1200" dirty="0">
                          <a:effectLst/>
                        </a:rPr>
                        <a:t>1st person singular (Years 3 and 4)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Asking questions (Years 3 and 4)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Days of the week (Year 3)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Verb aimer = to like (Year 3)</a:t>
                      </a:r>
                    </a:p>
                    <a:p>
                      <a:r>
                        <a:rPr lang="en-GB" sz="900" i="1" kern="1200" dirty="0">
                          <a:effectLst/>
                        </a:rPr>
                        <a:t>Car</a:t>
                      </a:r>
                      <a:r>
                        <a:rPr lang="en-GB" sz="900" kern="1200" dirty="0">
                          <a:effectLst/>
                        </a:rPr>
                        <a:t> meaning because (Year 5 last term)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57" y="65096"/>
            <a:ext cx="6639119" cy="5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1999" y="156835"/>
            <a:ext cx="249958" cy="2804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895" y="156835"/>
            <a:ext cx="249958" cy="280440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7D0B01B-C845-41E5-8F8B-3944E36AA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893383"/>
              </p:ext>
            </p:extLst>
          </p:nvPr>
        </p:nvGraphicFramePr>
        <p:xfrm>
          <a:off x="149976" y="6331540"/>
          <a:ext cx="3140563" cy="22174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0674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08988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Grammar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 negative statements.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a </a:t>
                      </a:r>
                      <a:r>
                        <a:rPr lang="en-GB" sz="9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ne…pas </a:t>
                      </a:r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sandwich around the verb:</a:t>
                      </a:r>
                    </a:p>
                    <a:p>
                      <a:pPr algn="l"/>
                      <a:endParaRPr lang="en-GB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9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n’aime</a:t>
                      </a:r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pas le dessin.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err="1"/>
                        <a:t>être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dirty="0" err="1"/>
                        <a:t>être</a:t>
                      </a:r>
                      <a:r>
                        <a:rPr lang="en-GB" sz="900" dirty="0"/>
                        <a:t> = to be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dirty="0" err="1"/>
                        <a:t>est</a:t>
                      </a:r>
                      <a:r>
                        <a:rPr lang="en-GB" sz="900" dirty="0"/>
                        <a:t> = is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dirty="0" err="1"/>
                        <a:t>sont</a:t>
                      </a:r>
                      <a:r>
                        <a:rPr lang="en-GB" sz="900" dirty="0"/>
                        <a:t> = are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apprendre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sng" dirty="0"/>
                        <a:t>to learn</a:t>
                      </a:r>
                    </a:p>
                    <a:p>
                      <a:pPr algn="l"/>
                      <a:r>
                        <a:rPr lang="en-GB" sz="900" b="1" i="1" dirty="0" err="1"/>
                        <a:t>j’apprends</a:t>
                      </a:r>
                      <a:r>
                        <a:rPr lang="en-GB" sz="900" b="0" i="0" dirty="0"/>
                        <a:t> = I learn</a:t>
                      </a:r>
                    </a:p>
                    <a:p>
                      <a:pPr algn="l"/>
                      <a:r>
                        <a:rPr lang="en-GB" sz="900" b="1" i="1" dirty="0" err="1"/>
                        <a:t>tu</a:t>
                      </a:r>
                      <a:r>
                        <a:rPr lang="en-GB" sz="900" b="1" i="1" dirty="0"/>
                        <a:t> </a:t>
                      </a:r>
                      <a:r>
                        <a:rPr lang="en-GB" sz="900" b="1" i="1" dirty="0" err="1"/>
                        <a:t>apprends</a:t>
                      </a:r>
                      <a:r>
                        <a:rPr lang="en-GB" sz="900" b="1" i="1" dirty="0"/>
                        <a:t> </a:t>
                      </a:r>
                      <a:r>
                        <a:rPr lang="en-GB" sz="900" b="0" i="0" dirty="0"/>
                        <a:t>= you learn</a:t>
                      </a:r>
                    </a:p>
                    <a:p>
                      <a:pPr algn="l"/>
                      <a:r>
                        <a:rPr lang="en-GB" sz="900" b="1" i="1" dirty="0" err="1"/>
                        <a:t>il</a:t>
                      </a:r>
                      <a:r>
                        <a:rPr lang="en-GB" sz="900" b="1" i="1" dirty="0"/>
                        <a:t> / </a:t>
                      </a:r>
                      <a:r>
                        <a:rPr lang="en-GB" sz="900" b="1" i="1" dirty="0" err="1"/>
                        <a:t>elle</a:t>
                      </a:r>
                      <a:r>
                        <a:rPr lang="en-GB" sz="900" b="1" i="1" dirty="0"/>
                        <a:t> </a:t>
                      </a:r>
                      <a:r>
                        <a:rPr lang="en-GB" sz="900" b="1" i="1" dirty="0" err="1"/>
                        <a:t>apprend</a:t>
                      </a:r>
                      <a:r>
                        <a:rPr lang="en-GB" sz="900" b="1" i="1" dirty="0"/>
                        <a:t> </a:t>
                      </a:r>
                      <a:r>
                        <a:rPr lang="en-GB" sz="900" b="0" i="0" dirty="0"/>
                        <a:t>= he / she learns</a:t>
                      </a:r>
                    </a:p>
                    <a:p>
                      <a:pPr algn="l"/>
                      <a:r>
                        <a:rPr lang="en-GB" sz="900" b="1" i="1" dirty="0"/>
                        <a:t>nous </a:t>
                      </a:r>
                      <a:r>
                        <a:rPr lang="en-GB" sz="900" b="1" i="1" dirty="0" err="1"/>
                        <a:t>apprenons</a:t>
                      </a:r>
                      <a:r>
                        <a:rPr lang="en-GB" sz="900" b="1" i="1" dirty="0"/>
                        <a:t> </a:t>
                      </a:r>
                      <a:r>
                        <a:rPr lang="en-GB" sz="900" b="0" i="0" dirty="0"/>
                        <a:t>= we learn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704096"/>
              </p:ext>
            </p:extLst>
          </p:nvPr>
        </p:nvGraphicFramePr>
        <p:xfrm>
          <a:off x="3419768" y="2197521"/>
          <a:ext cx="3267398" cy="57989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635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1651047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307479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Vocabulary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3074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err="1"/>
                        <a:t>une</a:t>
                      </a:r>
                      <a:r>
                        <a:rPr lang="en-GB" sz="900" dirty="0"/>
                        <a:t> matière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school subject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6733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la </a:t>
                      </a:r>
                      <a:r>
                        <a:rPr lang="en-GB" sz="900" dirty="0" err="1"/>
                        <a:t>géographie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geography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le </a:t>
                      </a:r>
                      <a:r>
                        <a:rPr lang="en-GB" sz="900" dirty="0" err="1"/>
                        <a:t>français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French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3234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les maths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40147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l’EPS</a:t>
                      </a:r>
                      <a:r>
                        <a:rPr lang="en-GB" sz="900" dirty="0"/>
                        <a:t>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P.E.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0745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l’anglais</a:t>
                      </a:r>
                      <a:r>
                        <a:rPr lang="en-GB" sz="900" dirty="0"/>
                        <a:t>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7113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le dessin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art (drawing)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92299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R.E.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166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les sciences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2551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l’histoire</a:t>
                      </a:r>
                      <a:r>
                        <a:rPr lang="en-GB" sz="900" dirty="0"/>
                        <a:t> (f)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history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5884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reading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0067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</a:t>
                      </a:r>
                      <a:r>
                        <a:rPr lang="en-GB" sz="900" dirty="0" err="1"/>
                        <a:t>technologie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computing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37482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les arts </a:t>
                      </a:r>
                      <a:r>
                        <a:rPr lang="en-GB" sz="900" dirty="0" err="1"/>
                        <a:t>plastiques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D.T.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5577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intéressant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interesting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24847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facile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easy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8673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difficile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difficult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3312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utile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useful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086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emplois</a:t>
                      </a:r>
                      <a:r>
                        <a:rPr lang="en-GB" sz="900" dirty="0"/>
                        <a:t> du temps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timetable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922683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4A99EE7-915B-412F-9CFC-8768A22B62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037" y="433558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</TotalTime>
  <Words>390</Words>
  <Application>Microsoft Office PowerPoint</Application>
  <PresentationFormat>A4 Paper (210x297 mm)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C.Knight</dc:creator>
  <cp:lastModifiedBy>Claire Stevens</cp:lastModifiedBy>
  <cp:revision>90</cp:revision>
  <cp:lastPrinted>2022-11-01T07:36:27Z</cp:lastPrinted>
  <dcterms:created xsi:type="dcterms:W3CDTF">2019-07-07T18:53:37Z</dcterms:created>
  <dcterms:modified xsi:type="dcterms:W3CDTF">2022-11-01T14:52:49Z</dcterms:modified>
</cp:coreProperties>
</file>