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36" d="100"/>
          <a:sy n="136" d="100"/>
        </p:scale>
        <p:origin x="492" y="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414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938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166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603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13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791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534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770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353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306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241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24398-1127-4BD9-BF3C-3D27B6A023B2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7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tNkI6QFZ50&amp;list=PLABBC7DBE426D4993&amp;index=2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pln.myvle.co.uk/files/sc3490/websites/lspace_109/index.php?page=2039&amp;t=Autumn+1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www.youtube.com/watch?v=LFAHXJwUGKI&amp;list=PLABBC7DBE426D4993&amp;index=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870695"/>
              </p:ext>
            </p:extLst>
          </p:nvPr>
        </p:nvGraphicFramePr>
        <p:xfrm>
          <a:off x="119160" y="560976"/>
          <a:ext cx="6601216" cy="2971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50304">
                  <a:extLst>
                    <a:ext uri="{9D8B030D-6E8A-4147-A177-3AD203B41FA5}">
                      <a16:colId xmlns:a16="http://schemas.microsoft.com/office/drawing/2014/main" val="960009268"/>
                    </a:ext>
                  </a:extLst>
                </a:gridCol>
                <a:gridCol w="2209412">
                  <a:extLst>
                    <a:ext uri="{9D8B030D-6E8A-4147-A177-3AD203B41FA5}">
                      <a16:colId xmlns:a16="http://schemas.microsoft.com/office/drawing/2014/main" val="770037360"/>
                    </a:ext>
                  </a:extLst>
                </a:gridCol>
                <a:gridCol w="1091196">
                  <a:extLst>
                    <a:ext uri="{9D8B030D-6E8A-4147-A177-3AD203B41FA5}">
                      <a16:colId xmlns:a16="http://schemas.microsoft.com/office/drawing/2014/main" val="3879841513"/>
                    </a:ext>
                  </a:extLst>
                </a:gridCol>
                <a:gridCol w="1650304">
                  <a:extLst>
                    <a:ext uri="{9D8B030D-6E8A-4147-A177-3AD203B41FA5}">
                      <a16:colId xmlns:a16="http://schemas.microsoft.com/office/drawing/2014/main" val="51580038"/>
                    </a:ext>
                  </a:extLst>
                </a:gridCol>
              </a:tblGrid>
              <a:tr h="243625">
                <a:tc>
                  <a:txBody>
                    <a:bodyPr/>
                    <a:lstStyle/>
                    <a:p>
                      <a:pPr algn="ctr"/>
                      <a:r>
                        <a:rPr lang="en-GB" baseline="0" dirty="0"/>
                        <a:t>Languages </a:t>
                      </a:r>
                      <a:r>
                        <a:rPr lang="en-GB" baseline="0"/>
                        <a:t>(French)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Feelings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Year</a:t>
                      </a:r>
                      <a:r>
                        <a:rPr lang="en-GB" baseline="0" dirty="0"/>
                        <a:t> 5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Autumn</a:t>
                      </a:r>
                      <a:r>
                        <a:rPr lang="en-GB" baseline="0" dirty="0"/>
                        <a:t> 1</a:t>
                      </a:r>
                      <a:r>
                        <a:rPr lang="en-GB" dirty="0"/>
                        <a:t> 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170719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135203"/>
              </p:ext>
            </p:extLst>
          </p:nvPr>
        </p:nvGraphicFramePr>
        <p:xfrm>
          <a:off x="142445" y="8714549"/>
          <a:ext cx="3140561" cy="106496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140561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</a:tblGrid>
              <a:tr h="160127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French fun facts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767788">
                <a:tc>
                  <a:txBody>
                    <a:bodyPr/>
                    <a:lstStyle/>
                    <a:p>
                      <a:r>
                        <a:rPr lang="en-GB" sz="1100" b="1" dirty="0" err="1"/>
                        <a:t>En</a:t>
                      </a:r>
                      <a:r>
                        <a:rPr lang="en-GB" sz="1100" b="1" dirty="0"/>
                        <a:t> </a:t>
                      </a:r>
                      <a:r>
                        <a:rPr lang="en-GB" sz="1100" b="1" dirty="0" err="1"/>
                        <a:t>pleine</a:t>
                      </a:r>
                      <a:r>
                        <a:rPr lang="en-GB" sz="1100" b="1" dirty="0"/>
                        <a:t> </a:t>
                      </a:r>
                      <a:r>
                        <a:rPr lang="en-GB" sz="1100" b="1" dirty="0" err="1"/>
                        <a:t>forme</a:t>
                      </a:r>
                      <a:r>
                        <a:rPr lang="en-GB" sz="1100" b="1" dirty="0"/>
                        <a:t> !</a:t>
                      </a:r>
                    </a:p>
                    <a:p>
                      <a:r>
                        <a:rPr lang="en-GB" sz="1000" dirty="0"/>
                        <a:t>Many French speakers will answer the question “</a:t>
                      </a:r>
                      <a:r>
                        <a:rPr lang="en-GB" sz="1000" dirty="0" err="1"/>
                        <a:t>ça</a:t>
                      </a:r>
                      <a:r>
                        <a:rPr lang="en-GB" sz="1000" dirty="0"/>
                        <a:t> </a:t>
                      </a:r>
                      <a:r>
                        <a:rPr lang="en-GB" sz="1000" dirty="0" err="1"/>
                        <a:t>va</a:t>
                      </a:r>
                      <a:r>
                        <a:rPr lang="en-GB" sz="1000" dirty="0"/>
                        <a:t>?” with “</a:t>
                      </a:r>
                      <a:r>
                        <a:rPr lang="en-GB" sz="1000" dirty="0" err="1"/>
                        <a:t>En</a:t>
                      </a:r>
                      <a:r>
                        <a:rPr lang="en-GB" sz="1000" dirty="0"/>
                        <a:t> </a:t>
                      </a:r>
                      <a:r>
                        <a:rPr lang="en-GB" sz="1000" dirty="0" err="1"/>
                        <a:t>pleine</a:t>
                      </a:r>
                      <a:r>
                        <a:rPr lang="en-GB" sz="1000" dirty="0"/>
                        <a:t> </a:t>
                      </a:r>
                      <a:r>
                        <a:rPr lang="en-GB" sz="1000" dirty="0" err="1"/>
                        <a:t>forme</a:t>
                      </a:r>
                      <a:r>
                        <a:rPr lang="en-GB" sz="1000" dirty="0"/>
                        <a:t> !” meaning “I feel great!”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927862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229736"/>
              </p:ext>
            </p:extLst>
          </p:nvPr>
        </p:nvGraphicFramePr>
        <p:xfrm>
          <a:off x="142445" y="981857"/>
          <a:ext cx="3140561" cy="378595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87819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  <a:gridCol w="2152742">
                  <a:extLst>
                    <a:ext uri="{9D8B030D-6E8A-4147-A177-3AD203B41FA5}">
                      <a16:colId xmlns:a16="http://schemas.microsoft.com/office/drawing/2014/main" val="751772659"/>
                    </a:ext>
                  </a:extLst>
                </a:gridCol>
              </a:tblGrid>
              <a:tr h="310561">
                <a:tc gridSpan="2">
                  <a:txBody>
                    <a:bodyPr/>
                    <a:lstStyle/>
                    <a:p>
                      <a:pPr algn="ctr"/>
                      <a:r>
                        <a:rPr lang="en-GB" baseline="0" dirty="0"/>
                        <a:t>Key Knowledge</a:t>
                      </a:r>
                      <a:endParaRPr lang="en-GB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81223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Emotions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</a:t>
                      </a:r>
                      <a:r>
                        <a:rPr lang="en-GB" sz="9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suis</a:t>
                      </a:r>
                      <a:r>
                        <a:rPr lang="en-GB" sz="9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   </a:t>
                      </a:r>
                      <a:r>
                        <a:rPr lang="en-GB" sz="9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fatigué</a:t>
                      </a:r>
                      <a:r>
                        <a:rPr lang="en-GB" sz="9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9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heureux</a:t>
                      </a:r>
                      <a:r>
                        <a:rPr lang="en-GB" sz="9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triste, perdu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J’ai</a:t>
                      </a:r>
                      <a:r>
                        <a:rPr lang="en-GB" sz="9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   </a:t>
                      </a:r>
                      <a:r>
                        <a:rPr lang="en-GB" sz="9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faim</a:t>
                      </a:r>
                      <a:r>
                        <a:rPr lang="en-GB" sz="9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9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soif</a:t>
                      </a:r>
                      <a:r>
                        <a:rPr lang="en-GB" sz="9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9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froid</a:t>
                      </a:r>
                      <a:r>
                        <a:rPr lang="en-GB" sz="9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9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chaud</a:t>
                      </a:r>
                      <a:endParaRPr lang="en-GB" sz="9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</a:t>
                      </a:r>
                      <a:r>
                        <a:rPr lang="en-GB" sz="9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fais</a:t>
                      </a:r>
                      <a:r>
                        <a:rPr lang="en-GB" sz="9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 </a:t>
                      </a:r>
                      <a:r>
                        <a:rPr lang="en-GB" sz="9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fou</a:t>
                      </a:r>
                      <a:r>
                        <a:rPr lang="en-GB" sz="9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GB" sz="9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769726"/>
                  </a:ext>
                </a:extLst>
              </a:tr>
              <a:tr h="532632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Asking how someone feels.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en-GB" sz="9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ça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Ça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 vas bien?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840946"/>
                  </a:ext>
                </a:extLst>
              </a:tr>
              <a:tr h="532632">
                <a:tc>
                  <a:txBody>
                    <a:bodyPr/>
                    <a:lstStyle/>
                    <a:p>
                      <a:r>
                        <a:rPr lang="en-GB" sz="900" dirty="0"/>
                        <a:t>Saying if we are well or not well.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Ça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bien.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Ça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mal.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Ça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çi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ça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129666"/>
                  </a:ext>
                </a:extLst>
              </a:tr>
              <a:tr h="532632">
                <a:tc>
                  <a:txBody>
                    <a:bodyPr/>
                    <a:lstStyle/>
                    <a:p>
                      <a:r>
                        <a:rPr lang="en-GB" sz="900" dirty="0"/>
                        <a:t>Giving reasons for feelings.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Ça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bien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je </a:t>
                      </a:r>
                      <a:r>
                        <a:rPr lang="en-GB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suis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heureux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Ça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mal </a:t>
                      </a:r>
                      <a:r>
                        <a:rPr lang="en-GB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j’ai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froid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75106"/>
                  </a:ext>
                </a:extLst>
              </a:tr>
              <a:tr h="532632">
                <a:tc>
                  <a:txBody>
                    <a:bodyPr/>
                    <a:lstStyle/>
                    <a:p>
                      <a:r>
                        <a:rPr lang="en-GB" sz="900" dirty="0"/>
                        <a:t>Describing someone else’s feelings.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 </a:t>
                      </a:r>
                      <a:r>
                        <a:rPr lang="en-GB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mal car </a:t>
                      </a:r>
                      <a:r>
                        <a:rPr lang="en-GB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GB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faim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 is not well as he is hungry.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6288"/>
                  </a:ext>
                </a:extLst>
              </a:tr>
              <a:tr h="532632">
                <a:tc>
                  <a:txBody>
                    <a:bodyPr/>
                    <a:lstStyle/>
                    <a:p>
                      <a:r>
                        <a:rPr lang="en-GB" sz="900" dirty="0"/>
                        <a:t>Using adverbs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</a:t>
                      </a:r>
                      <a:r>
                        <a:rPr lang="en-GB" sz="90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peu</a:t>
                      </a:r>
                      <a:r>
                        <a:rPr lang="en-GB" sz="9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90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très</a:t>
                      </a:r>
                      <a:r>
                        <a:rPr lang="en-GB" sz="90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trop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e.g. </a:t>
                      </a:r>
                      <a:r>
                        <a:rPr lang="en-GB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Ça</a:t>
                      </a:r>
                      <a:r>
                        <a:rPr lang="en-GB" sz="90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</a:t>
                      </a:r>
                      <a:r>
                        <a:rPr lang="en-GB" sz="90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mal </a:t>
                      </a:r>
                      <a:r>
                        <a:rPr lang="en-GB" sz="900" b="1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</a:t>
                      </a:r>
                      <a:r>
                        <a:rPr lang="en-GB" sz="90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j’ai</a:t>
                      </a:r>
                      <a:r>
                        <a:rPr lang="en-GB" sz="90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très</a:t>
                      </a:r>
                      <a:r>
                        <a:rPr lang="en-GB" sz="90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faim</a:t>
                      </a:r>
                      <a:r>
                        <a:rPr lang="en-GB" sz="90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GB" sz="90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200446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301352"/>
              </p:ext>
            </p:extLst>
          </p:nvPr>
        </p:nvGraphicFramePr>
        <p:xfrm>
          <a:off x="3421627" y="7727851"/>
          <a:ext cx="3247625" cy="207264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3247625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</a:tblGrid>
              <a:tr h="27911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Lesson ideas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1707673">
                <a:tc>
                  <a:txBody>
                    <a:bodyPr/>
                    <a:lstStyle/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00" dirty="0"/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Primary Languages VLE Stage 3 Autumn 1 </a:t>
                      </a:r>
                      <a:r>
                        <a:rPr lang="en-GB" sz="900" dirty="0">
                          <a:hlinkClick r:id="rId2"/>
                        </a:rPr>
                        <a:t>LINK</a:t>
                      </a:r>
                      <a:endParaRPr lang="en-GB" sz="900" dirty="0"/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900" dirty="0"/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Prior learning recap – Information about ourselves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900" dirty="0"/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Songs –  Bonjour </a:t>
                      </a:r>
                      <a:r>
                        <a:rPr lang="en-GB" sz="900" dirty="0">
                          <a:hlinkClick r:id="rId3"/>
                        </a:rPr>
                        <a:t>LINK</a:t>
                      </a:r>
                      <a:r>
                        <a:rPr lang="en-GB" sz="900" dirty="0"/>
                        <a:t> </a:t>
                      </a:r>
                      <a:r>
                        <a:rPr lang="en-GB" sz="900" dirty="0" err="1"/>
                        <a:t>Heureux</a:t>
                      </a:r>
                      <a:r>
                        <a:rPr lang="en-GB" sz="900" dirty="0"/>
                        <a:t>, triste </a:t>
                      </a:r>
                      <a:r>
                        <a:rPr lang="en-GB" sz="900" dirty="0">
                          <a:hlinkClick r:id="rId4"/>
                        </a:rPr>
                        <a:t>LINK</a:t>
                      </a:r>
                      <a:endParaRPr lang="en-GB" sz="900" dirty="0"/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Funny faces – guess the emotion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Flash card games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Feelings bingo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Role play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Reading – class greetings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795563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061614"/>
              </p:ext>
            </p:extLst>
          </p:nvPr>
        </p:nvGraphicFramePr>
        <p:xfrm>
          <a:off x="3419768" y="1013477"/>
          <a:ext cx="3254786" cy="1121071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254786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</a:tblGrid>
              <a:tr h="348158"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Prior learning</a:t>
                      </a:r>
                      <a:endParaRPr lang="en-GB" sz="135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772913">
                <a:tc>
                  <a:txBody>
                    <a:bodyPr/>
                    <a:lstStyle/>
                    <a:p>
                      <a:r>
                        <a:rPr lang="en-GB" sz="900" kern="1200" dirty="0">
                          <a:effectLst/>
                        </a:rPr>
                        <a:t>1st person singular (Years 3 and 4)</a:t>
                      </a:r>
                    </a:p>
                    <a:p>
                      <a:r>
                        <a:rPr lang="en-GB" sz="900" kern="1200" dirty="0">
                          <a:effectLst/>
                        </a:rPr>
                        <a:t>Asking questions (Years 3 and 4)</a:t>
                      </a:r>
                    </a:p>
                    <a:p>
                      <a:r>
                        <a:rPr lang="en-GB" sz="900" kern="1200" dirty="0">
                          <a:effectLst/>
                        </a:rPr>
                        <a:t>Adjective agreement (Year 4)</a:t>
                      </a:r>
                    </a:p>
                    <a:p>
                      <a:endParaRPr lang="en-GB" sz="900" kern="12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927862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257" y="65096"/>
            <a:ext cx="6639119" cy="54017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81999" y="156835"/>
            <a:ext cx="249958" cy="28044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0895" y="156835"/>
            <a:ext cx="249958" cy="280440"/>
          </a:xfrm>
          <a:prstGeom prst="rect">
            <a:avLst/>
          </a:prstGeom>
        </p:spPr>
      </p:pic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37D0B01B-C845-41E5-8F8B-3944E36AA7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35598"/>
              </p:ext>
            </p:extLst>
          </p:nvPr>
        </p:nvGraphicFramePr>
        <p:xfrm>
          <a:off x="149974" y="4953000"/>
          <a:ext cx="3140563" cy="36804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50674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  <a:gridCol w="2089889">
                  <a:extLst>
                    <a:ext uri="{9D8B030D-6E8A-4147-A177-3AD203B41FA5}">
                      <a16:colId xmlns:a16="http://schemas.microsoft.com/office/drawing/2014/main" val="751772659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GB" baseline="0" dirty="0"/>
                        <a:t>Key Grammar</a:t>
                      </a:r>
                      <a:endParaRPr lang="en-GB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Adjectives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Adjectives are used with either </a:t>
                      </a:r>
                      <a:r>
                        <a:rPr lang="en-GB" sz="9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être</a:t>
                      </a: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(to be) or </a:t>
                      </a:r>
                      <a:r>
                        <a:rPr lang="en-GB" sz="9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avoir</a:t>
                      </a: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(to have):</a:t>
                      </a:r>
                    </a:p>
                    <a:p>
                      <a:pPr algn="l"/>
                      <a:r>
                        <a:rPr lang="en-GB" sz="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 </a:t>
                      </a:r>
                      <a:r>
                        <a:rPr lang="en-GB" sz="9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suis</a:t>
                      </a:r>
                      <a:r>
                        <a:rPr lang="en-GB" sz="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perdu.</a:t>
                      </a:r>
                    </a:p>
                    <a:p>
                      <a:pPr algn="l"/>
                      <a:r>
                        <a:rPr lang="en-GB" sz="9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J’ai</a:t>
                      </a:r>
                      <a:r>
                        <a:rPr lang="en-GB" sz="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chaud</a:t>
                      </a:r>
                      <a:r>
                        <a:rPr lang="en-GB" sz="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l"/>
                      <a:endParaRPr lang="en-GB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Adjectives used with </a:t>
                      </a:r>
                      <a:r>
                        <a:rPr lang="en-GB" sz="9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être</a:t>
                      </a:r>
                      <a:r>
                        <a:rPr lang="en-GB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may have a feminine form if used to describe a female:</a:t>
                      </a:r>
                    </a:p>
                    <a:p>
                      <a:pPr algn="l"/>
                      <a:r>
                        <a:rPr lang="en-GB" sz="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 </a:t>
                      </a:r>
                      <a:r>
                        <a:rPr lang="en-GB" sz="9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suis</a:t>
                      </a:r>
                      <a:r>
                        <a:rPr lang="en-GB" sz="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heureuse</a:t>
                      </a:r>
                      <a:r>
                        <a:rPr lang="en-GB" sz="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9278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faire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1" i="0" dirty="0"/>
                        <a:t>Faire le </a:t>
                      </a:r>
                      <a:r>
                        <a:rPr lang="en-GB" sz="900" b="1" i="0" dirty="0" err="1"/>
                        <a:t>fou</a:t>
                      </a:r>
                      <a:r>
                        <a:rPr lang="en-GB" sz="900" b="1" i="0" dirty="0"/>
                        <a:t> / la </a:t>
                      </a:r>
                      <a:r>
                        <a:rPr lang="en-GB" sz="900" b="1" i="0" dirty="0" err="1"/>
                        <a:t>folle</a:t>
                      </a:r>
                      <a:r>
                        <a:rPr lang="en-GB" sz="900" b="1" i="0" dirty="0"/>
                        <a:t> </a:t>
                      </a:r>
                      <a:r>
                        <a:rPr lang="en-GB" sz="900" b="0" i="0" dirty="0"/>
                        <a:t>(to be silly)</a:t>
                      </a:r>
                    </a:p>
                    <a:p>
                      <a:pPr algn="l"/>
                      <a:r>
                        <a:rPr lang="en-GB" sz="900" b="0" i="0" dirty="0"/>
                        <a:t>Je </a:t>
                      </a:r>
                      <a:r>
                        <a:rPr lang="en-GB" sz="900" b="0" i="0" dirty="0" err="1"/>
                        <a:t>fais</a:t>
                      </a:r>
                      <a:endParaRPr lang="en-GB" sz="900" b="0" i="0" dirty="0"/>
                    </a:p>
                    <a:p>
                      <a:pPr algn="l"/>
                      <a:r>
                        <a:rPr lang="en-GB" sz="900" b="0" i="0" dirty="0"/>
                        <a:t>Tu </a:t>
                      </a:r>
                      <a:r>
                        <a:rPr lang="en-GB" sz="900" b="0" i="0" dirty="0" err="1"/>
                        <a:t>fais</a:t>
                      </a:r>
                      <a:endParaRPr lang="en-GB" sz="900" b="0" i="0" dirty="0"/>
                    </a:p>
                    <a:p>
                      <a:pPr algn="l"/>
                      <a:r>
                        <a:rPr lang="en-GB" sz="900" b="0" i="0" dirty="0"/>
                        <a:t>Il / </a:t>
                      </a:r>
                      <a:r>
                        <a:rPr lang="en-GB" sz="900" b="0" i="0" dirty="0" err="1"/>
                        <a:t>elle</a:t>
                      </a:r>
                      <a:r>
                        <a:rPr lang="en-GB" sz="900" b="0" i="0" dirty="0"/>
                        <a:t> fait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9411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 err="1"/>
                        <a:t>avoir</a:t>
                      </a:r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0" i="0" dirty="0"/>
                        <a:t>To have</a:t>
                      </a:r>
                    </a:p>
                    <a:p>
                      <a:pPr algn="l"/>
                      <a:r>
                        <a:rPr lang="en-GB" sz="900" b="1" i="0" dirty="0" err="1"/>
                        <a:t>J’ai</a:t>
                      </a:r>
                      <a:r>
                        <a:rPr lang="en-GB" sz="900" b="0" i="0" dirty="0"/>
                        <a:t> – I have</a:t>
                      </a:r>
                    </a:p>
                    <a:p>
                      <a:pPr algn="l"/>
                      <a:r>
                        <a:rPr lang="en-GB" sz="900" b="1" i="0" dirty="0"/>
                        <a:t>Tu as </a:t>
                      </a:r>
                      <a:r>
                        <a:rPr lang="en-GB" sz="900" b="0" i="0" dirty="0"/>
                        <a:t>– You have</a:t>
                      </a:r>
                    </a:p>
                    <a:p>
                      <a:pPr algn="l"/>
                      <a:r>
                        <a:rPr lang="en-GB" sz="900" b="1" i="0" dirty="0"/>
                        <a:t>Il / </a:t>
                      </a:r>
                      <a:r>
                        <a:rPr lang="en-GB" sz="900" b="1" i="0" dirty="0" err="1"/>
                        <a:t>elle</a:t>
                      </a:r>
                      <a:r>
                        <a:rPr lang="en-GB" sz="900" b="1" i="0" dirty="0"/>
                        <a:t> a </a:t>
                      </a:r>
                      <a:r>
                        <a:rPr lang="en-GB" sz="900" b="0" i="0" dirty="0"/>
                        <a:t>– he /she has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97637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 err="1"/>
                        <a:t>être</a:t>
                      </a:r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0" i="0" dirty="0"/>
                        <a:t>To be</a:t>
                      </a:r>
                    </a:p>
                    <a:p>
                      <a:pPr algn="l"/>
                      <a:r>
                        <a:rPr lang="en-GB" sz="900" b="1" i="0" dirty="0"/>
                        <a:t>Je </a:t>
                      </a:r>
                      <a:r>
                        <a:rPr lang="en-GB" sz="900" b="1" i="0" dirty="0" err="1"/>
                        <a:t>suis</a:t>
                      </a:r>
                      <a:r>
                        <a:rPr lang="en-GB" sz="900" b="0" i="0" dirty="0"/>
                        <a:t> – I am</a:t>
                      </a:r>
                    </a:p>
                    <a:p>
                      <a:pPr algn="l"/>
                      <a:r>
                        <a:rPr lang="en-GB" sz="900" b="1" i="0" dirty="0"/>
                        <a:t>Tu es </a:t>
                      </a:r>
                      <a:r>
                        <a:rPr lang="en-GB" sz="900" b="0" i="0" dirty="0"/>
                        <a:t>– You are</a:t>
                      </a:r>
                    </a:p>
                    <a:p>
                      <a:pPr algn="l"/>
                      <a:r>
                        <a:rPr lang="en-GB" sz="900" b="1" i="0" dirty="0"/>
                        <a:t>Il / </a:t>
                      </a:r>
                      <a:r>
                        <a:rPr lang="en-GB" sz="900" b="1" i="0" dirty="0" err="1"/>
                        <a:t>elle</a:t>
                      </a:r>
                      <a:r>
                        <a:rPr lang="en-GB" sz="900" b="1" i="0" dirty="0"/>
                        <a:t> </a:t>
                      </a:r>
                      <a:r>
                        <a:rPr lang="en-GB" sz="900" b="1" i="0" dirty="0" err="1"/>
                        <a:t>est</a:t>
                      </a:r>
                      <a:r>
                        <a:rPr lang="en-GB" sz="900" b="1" i="0" dirty="0"/>
                        <a:t> </a:t>
                      </a:r>
                      <a:r>
                        <a:rPr lang="en-GB" sz="900" b="0" i="0" dirty="0"/>
                        <a:t>– he /she is</a:t>
                      </a:r>
                    </a:p>
                    <a:p>
                      <a:pPr algn="l"/>
                      <a:endParaRPr lang="en-GB" sz="900" i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2001177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115287"/>
              </p:ext>
            </p:extLst>
          </p:nvPr>
        </p:nvGraphicFramePr>
        <p:xfrm>
          <a:off x="3400816" y="2248280"/>
          <a:ext cx="3267398" cy="424476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16351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  <a:gridCol w="1651047">
                  <a:extLst>
                    <a:ext uri="{9D8B030D-6E8A-4147-A177-3AD203B41FA5}">
                      <a16:colId xmlns:a16="http://schemas.microsoft.com/office/drawing/2014/main" val="751772659"/>
                    </a:ext>
                  </a:extLst>
                </a:gridCol>
              </a:tblGrid>
              <a:tr h="290810">
                <a:tc gridSpan="2">
                  <a:txBody>
                    <a:bodyPr/>
                    <a:lstStyle/>
                    <a:p>
                      <a:pPr algn="ctr"/>
                      <a:r>
                        <a:rPr lang="en-GB" baseline="0" dirty="0"/>
                        <a:t>Key Vocabulary</a:t>
                      </a:r>
                      <a:endParaRPr lang="en-GB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29081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French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English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927862"/>
                  </a:ext>
                </a:extLst>
              </a:tr>
              <a:tr h="286905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err="1"/>
                        <a:t>fatigué</a:t>
                      </a:r>
                      <a:r>
                        <a:rPr lang="en-GB" sz="1000" dirty="0"/>
                        <a:t>(e)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i="0" dirty="0"/>
                        <a:t>tired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411962"/>
                  </a:ext>
                </a:extLst>
              </a:tr>
              <a:tr h="305773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err="1"/>
                        <a:t>heureux</a:t>
                      </a:r>
                      <a:r>
                        <a:rPr lang="en-GB" sz="1000" dirty="0"/>
                        <a:t> / </a:t>
                      </a:r>
                      <a:r>
                        <a:rPr lang="en-GB" sz="1000" dirty="0" err="1"/>
                        <a:t>heureuse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i="0" dirty="0"/>
                        <a:t>happy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32340"/>
                  </a:ext>
                </a:extLst>
              </a:tr>
              <a:tr h="305773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triste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i="0" dirty="0"/>
                        <a:t>sad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401479"/>
                  </a:ext>
                </a:extLst>
              </a:tr>
              <a:tr h="305773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perdu(e)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i="0" dirty="0"/>
                        <a:t>lost / confused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1074514"/>
                  </a:ext>
                </a:extLst>
              </a:tr>
              <a:tr h="305773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err="1"/>
                        <a:t>faim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i="0" dirty="0"/>
                        <a:t>hungry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711339"/>
                  </a:ext>
                </a:extLst>
              </a:tr>
              <a:tr h="305773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err="1"/>
                        <a:t>soif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i="0" dirty="0"/>
                        <a:t>thirsty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922993"/>
                  </a:ext>
                </a:extLst>
              </a:tr>
              <a:tr h="305773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err="1"/>
                        <a:t>froid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i="0" dirty="0"/>
                        <a:t>cold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255108"/>
                  </a:ext>
                </a:extLst>
              </a:tr>
              <a:tr h="305773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err="1"/>
                        <a:t>chaud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i="0" dirty="0"/>
                        <a:t>hot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6588456"/>
                  </a:ext>
                </a:extLst>
              </a:tr>
              <a:tr h="305773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le </a:t>
                      </a:r>
                      <a:r>
                        <a:rPr lang="en-GB" sz="1000" dirty="0" err="1"/>
                        <a:t>fou</a:t>
                      </a:r>
                      <a:r>
                        <a:rPr lang="en-GB" sz="1000" dirty="0"/>
                        <a:t> / la </a:t>
                      </a:r>
                      <a:r>
                        <a:rPr lang="en-GB" sz="1000" dirty="0" err="1"/>
                        <a:t>folle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i="0" dirty="0"/>
                        <a:t>silly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006718"/>
                  </a:ext>
                </a:extLst>
              </a:tr>
              <a:tr h="305773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err="1"/>
                        <a:t>bien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i="0" dirty="0"/>
                        <a:t>well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8374827"/>
                  </a:ext>
                </a:extLst>
              </a:tr>
              <a:tr h="305773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i="0" dirty="0"/>
                        <a:t>bad / not well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524642"/>
                  </a:ext>
                </a:extLst>
              </a:tr>
              <a:tr h="305773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err="1"/>
                        <a:t>comme</a:t>
                      </a:r>
                      <a:r>
                        <a:rPr lang="en-GB" sz="1000" dirty="0"/>
                        <a:t> ci</a:t>
                      </a:r>
                      <a:r>
                        <a:rPr lang="en-GB" sz="1000" baseline="0" dirty="0"/>
                        <a:t> </a:t>
                      </a:r>
                      <a:r>
                        <a:rPr lang="en-GB" sz="1000" baseline="0" dirty="0" err="1"/>
                        <a:t>comme</a:t>
                      </a:r>
                      <a:r>
                        <a:rPr lang="en-GB" sz="1000" baseline="0" dirty="0"/>
                        <a:t> </a:t>
                      </a:r>
                      <a:r>
                        <a:rPr lang="en-GB" sz="1000" baseline="0" dirty="0" err="1"/>
                        <a:t>ça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i="0" dirty="0"/>
                        <a:t>okay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155779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34678" y="6574787"/>
            <a:ext cx="1844549" cy="110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485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764</TotalTime>
  <Words>392</Words>
  <Application>Microsoft Office PowerPoint</Application>
  <PresentationFormat>A4 Paper (210x297 mm)</PresentationFormat>
  <Paragraphs>97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Midfield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M Koziol</dc:creator>
  <cp:lastModifiedBy>Claire Knight</cp:lastModifiedBy>
  <cp:revision>73</cp:revision>
  <cp:lastPrinted>2022-07-12T13:12:54Z</cp:lastPrinted>
  <dcterms:created xsi:type="dcterms:W3CDTF">2019-07-07T18:53:37Z</dcterms:created>
  <dcterms:modified xsi:type="dcterms:W3CDTF">2022-09-07T19:28:06Z</dcterms:modified>
</cp:coreProperties>
</file>