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716"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60941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95193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45216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41960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A24398-1127-4BD9-BF3C-3D27B6A023B2}"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75913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A24398-1127-4BD9-BF3C-3D27B6A023B2}"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24579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A24398-1127-4BD9-BF3C-3D27B6A023B2}" type="datetimeFigureOut">
              <a:rPr lang="en-GB" smtClean="0"/>
              <a:t>01/09/2023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74553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A24398-1127-4BD9-BF3C-3D27B6A023B2}" type="datetimeFigureOut">
              <a:rPr lang="en-GB" smtClean="0"/>
              <a:t>01/09/2023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85977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24398-1127-4BD9-BF3C-3D27B6A023B2}" type="datetimeFigureOut">
              <a:rPr lang="en-GB" smtClean="0"/>
              <a:t>01/09/2023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48235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A24398-1127-4BD9-BF3C-3D27B6A023B2}"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89130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A24398-1127-4BD9-BF3C-3D27B6A023B2}"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94824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DA24398-1127-4BD9-BF3C-3D27B6A023B2}" type="datetimeFigureOut">
              <a:rPr lang="en-GB" smtClean="0"/>
              <a:t>01/09/2023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8FC87C-3029-468D-94B5-EA243873ECD1}" type="slidenum">
              <a:rPr lang="en-GB" smtClean="0"/>
              <a:t>‹#›</a:t>
            </a:fld>
            <a:endParaRPr lang="en-GB"/>
          </a:p>
        </p:txBody>
      </p:sp>
    </p:spTree>
    <p:extLst>
      <p:ext uri="{BB962C8B-B14F-4D97-AF65-F5344CB8AC3E}">
        <p14:creationId xmlns:p14="http://schemas.microsoft.com/office/powerpoint/2010/main" val="347374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599295512"/>
              </p:ext>
            </p:extLst>
          </p:nvPr>
        </p:nvGraphicFramePr>
        <p:xfrm>
          <a:off x="119160" y="950046"/>
          <a:ext cx="3136844" cy="3981552"/>
        </p:xfrm>
        <a:graphic>
          <a:graphicData uri="http://schemas.openxmlformats.org/drawingml/2006/table">
            <a:tbl>
              <a:tblPr firstRow="1" bandRow="1">
                <a:tableStyleId>{7DF18680-E054-41AD-8BC1-D1AEF772440D}</a:tableStyleId>
              </a:tblPr>
              <a:tblGrid>
                <a:gridCol w="3136844">
                  <a:extLst>
                    <a:ext uri="{9D8B030D-6E8A-4147-A177-3AD203B41FA5}">
                      <a16:colId xmlns:a16="http://schemas.microsoft.com/office/drawing/2014/main" val="754516515"/>
                    </a:ext>
                  </a:extLst>
                </a:gridCol>
              </a:tblGrid>
              <a:tr h="262992">
                <a:tc>
                  <a:txBody>
                    <a:bodyPr/>
                    <a:lstStyle/>
                    <a:p>
                      <a:pPr algn="ctr"/>
                      <a:r>
                        <a:rPr lang="en-GB" sz="1100" baseline="0" dirty="0"/>
                        <a:t>Key Knowledge</a:t>
                      </a:r>
                      <a:endParaRPr lang="en-GB" sz="1100" b="1" dirty="0"/>
                    </a:p>
                  </a:txBody>
                  <a:tcPr/>
                </a:tc>
                <a:extLst>
                  <a:ext uri="{0D108BD9-81ED-4DB2-BD59-A6C34878D82A}">
                    <a16:rowId xmlns:a16="http://schemas.microsoft.com/office/drawing/2014/main" val="3315443936"/>
                  </a:ext>
                </a:extLst>
              </a:tr>
              <a:tr h="248179">
                <a:tc>
                  <a:txBody>
                    <a:bodyPr/>
                    <a:lstStyle/>
                    <a:p>
                      <a:pPr algn="ctr"/>
                      <a:r>
                        <a:rPr lang="en-US" sz="1000" kern="1200" dirty="0">
                          <a:solidFill>
                            <a:schemeClr val="dk1"/>
                          </a:solidFill>
                          <a:effectLst/>
                          <a:latin typeface="+mn-lt"/>
                          <a:ea typeface="+mn-ea"/>
                          <a:cs typeface="+mn-cs"/>
                        </a:rPr>
                        <a:t>Many Christians believe the words and teachings of Jesus are recorded in the gospels, in the New Testament of the Bible. They also believe that Jesus had a mission to achieve during his time on Earth. </a:t>
                      </a:r>
                      <a:endParaRPr lang="en-GB" sz="600" b="0" u="none" dirty="0"/>
                    </a:p>
                  </a:txBody>
                  <a:tcPr/>
                </a:tc>
                <a:extLst>
                  <a:ext uri="{0D108BD9-81ED-4DB2-BD59-A6C34878D82A}">
                    <a16:rowId xmlns:a16="http://schemas.microsoft.com/office/drawing/2014/main" val="2406855143"/>
                  </a:ext>
                </a:extLst>
              </a:tr>
              <a:tr h="3756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0" dirty="0"/>
                        <a:t>Throughout the Bible, there are also regular mentions of love and how Jesus showed love to a range of different people. Part of this was also teaching about forgiveness. Many Christians believe the ultimate example of forgiveness came when Jesus was crucified yet he still asked God to forgive his killers.  </a:t>
                      </a:r>
                    </a:p>
                  </a:txBody>
                  <a:tcPr/>
                </a:tc>
                <a:extLst>
                  <a:ext uri="{0D108BD9-81ED-4DB2-BD59-A6C34878D82A}">
                    <a16:rowId xmlns:a16="http://schemas.microsoft.com/office/drawing/2014/main" val="4031047734"/>
                  </a:ext>
                </a:extLst>
              </a:tr>
              <a:tr h="375694">
                <a:tc>
                  <a:txBody>
                    <a:bodyPr/>
                    <a:lstStyle/>
                    <a:p>
                      <a:pPr algn="ctr"/>
                      <a:r>
                        <a:rPr lang="en-GB" sz="1000" b="0" dirty="0"/>
                        <a:t>Other themes running through Jesus’ teachings in the Bible are fairness, generosity and greed. The stories teach Christians that generosity isn’t only about money, people can be generous with their time, live, kindness, words etc. They teach that if people work together to help those in need in any way they can, there would be more equality in the world. </a:t>
                      </a:r>
                    </a:p>
                  </a:txBody>
                  <a:tcPr/>
                </a:tc>
                <a:extLst>
                  <a:ext uri="{0D108BD9-81ED-4DB2-BD59-A6C34878D82A}">
                    <a16:rowId xmlns:a16="http://schemas.microsoft.com/office/drawing/2014/main" val="711044982"/>
                  </a:ext>
                </a:extLst>
              </a:tr>
              <a:tr h="375694">
                <a:tc>
                  <a:txBody>
                    <a:bodyPr/>
                    <a:lstStyle/>
                    <a:p>
                      <a:pPr algn="ctr"/>
                      <a:r>
                        <a:rPr lang="en-GB" sz="1000" b="0" dirty="0"/>
                        <a:t>For many Christians nowadays, when they face a problem or a dilemma, they spend some time thinking about what Jesus would suggest or do. They aim to share his morals and follow his example in order to solve their problems. </a:t>
                      </a:r>
                    </a:p>
                  </a:txBody>
                  <a:tcPr/>
                </a:tc>
                <a:extLst>
                  <a:ext uri="{0D108BD9-81ED-4DB2-BD59-A6C34878D82A}">
                    <a16:rowId xmlns:a16="http://schemas.microsoft.com/office/drawing/2014/main" val="14222295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05808705"/>
              </p:ext>
            </p:extLst>
          </p:nvPr>
        </p:nvGraphicFramePr>
        <p:xfrm>
          <a:off x="119160" y="564841"/>
          <a:ext cx="6601216" cy="306287"/>
        </p:xfrm>
        <a:graphic>
          <a:graphicData uri="http://schemas.openxmlformats.org/drawingml/2006/table">
            <a:tbl>
              <a:tblPr firstRow="1" bandRow="1">
                <a:tableStyleId>{BC89EF96-8CEA-46FF-86C4-4CE0E7609802}</a:tableStyleId>
              </a:tblPr>
              <a:tblGrid>
                <a:gridCol w="779198">
                  <a:extLst>
                    <a:ext uri="{9D8B030D-6E8A-4147-A177-3AD203B41FA5}">
                      <a16:colId xmlns:a16="http://schemas.microsoft.com/office/drawing/2014/main" val="960009268"/>
                    </a:ext>
                  </a:extLst>
                </a:gridCol>
                <a:gridCol w="3737142">
                  <a:extLst>
                    <a:ext uri="{9D8B030D-6E8A-4147-A177-3AD203B41FA5}">
                      <a16:colId xmlns:a16="http://schemas.microsoft.com/office/drawing/2014/main" val="770037360"/>
                    </a:ext>
                  </a:extLst>
                </a:gridCol>
                <a:gridCol w="787400">
                  <a:extLst>
                    <a:ext uri="{9D8B030D-6E8A-4147-A177-3AD203B41FA5}">
                      <a16:colId xmlns:a16="http://schemas.microsoft.com/office/drawing/2014/main" val="3879841513"/>
                    </a:ext>
                  </a:extLst>
                </a:gridCol>
                <a:gridCol w="1297476">
                  <a:extLst>
                    <a:ext uri="{9D8B030D-6E8A-4147-A177-3AD203B41FA5}">
                      <a16:colId xmlns:a16="http://schemas.microsoft.com/office/drawing/2014/main" val="51580038"/>
                    </a:ext>
                  </a:extLst>
                </a:gridCol>
              </a:tblGrid>
              <a:tr h="306287">
                <a:tc>
                  <a:txBody>
                    <a:bodyPr/>
                    <a:lstStyle/>
                    <a:p>
                      <a:pPr algn="ctr"/>
                      <a:r>
                        <a:rPr lang="en-GB"/>
                        <a:t>RWV</a:t>
                      </a:r>
                      <a:endParaRPr lang="en-GB" dirty="0"/>
                    </a:p>
                  </a:txBody>
                  <a:tcPr/>
                </a:tc>
                <a:tc>
                  <a:txBody>
                    <a:bodyPr/>
                    <a:lstStyle/>
                    <a:p>
                      <a:pPr algn="ctr"/>
                      <a:r>
                        <a:rPr lang="en-GB" dirty="0"/>
                        <a:t>What would Jesus do?</a:t>
                      </a:r>
                    </a:p>
                  </a:txBody>
                  <a:tcPr/>
                </a:tc>
                <a:tc>
                  <a:txBody>
                    <a:bodyPr/>
                    <a:lstStyle/>
                    <a:p>
                      <a:pPr algn="ctr"/>
                      <a:r>
                        <a:rPr lang="en-GB" dirty="0"/>
                        <a:t>Year 5</a:t>
                      </a:r>
                    </a:p>
                  </a:txBody>
                  <a:tcPr/>
                </a:tc>
                <a:tc>
                  <a:txBody>
                    <a:bodyPr/>
                    <a:lstStyle/>
                    <a:p>
                      <a:pPr algn="ctr"/>
                      <a:r>
                        <a:rPr lang="en-GB" dirty="0"/>
                        <a:t>Autumn 1</a:t>
                      </a:r>
                    </a:p>
                  </a:txBody>
                  <a:tcPr/>
                </a:tc>
                <a:extLst>
                  <a:ext uri="{0D108BD9-81ED-4DB2-BD59-A6C34878D82A}">
                    <a16:rowId xmlns:a16="http://schemas.microsoft.com/office/drawing/2014/main" val="397517071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58176310"/>
              </p:ext>
            </p:extLst>
          </p:nvPr>
        </p:nvGraphicFramePr>
        <p:xfrm>
          <a:off x="3407304" y="4747138"/>
          <a:ext cx="3315600" cy="3968618"/>
        </p:xfrm>
        <a:graphic>
          <a:graphicData uri="http://schemas.openxmlformats.org/drawingml/2006/table">
            <a:tbl>
              <a:tblPr firstRow="1" bandRow="1">
                <a:tableStyleId>{00A15C55-8517-42AA-B614-E9B94910E393}</a:tableStyleId>
              </a:tblPr>
              <a:tblGrid>
                <a:gridCol w="986896">
                  <a:extLst>
                    <a:ext uri="{9D8B030D-6E8A-4147-A177-3AD203B41FA5}">
                      <a16:colId xmlns:a16="http://schemas.microsoft.com/office/drawing/2014/main" val="754516515"/>
                    </a:ext>
                  </a:extLst>
                </a:gridCol>
                <a:gridCol w="2328704">
                  <a:extLst>
                    <a:ext uri="{9D8B030D-6E8A-4147-A177-3AD203B41FA5}">
                      <a16:colId xmlns:a16="http://schemas.microsoft.com/office/drawing/2014/main" val="751772659"/>
                    </a:ext>
                  </a:extLst>
                </a:gridCol>
              </a:tblGrid>
              <a:tr h="275674">
                <a:tc gridSpan="2">
                  <a:txBody>
                    <a:bodyPr/>
                    <a:lstStyle/>
                    <a:p>
                      <a:pPr algn="ctr"/>
                      <a:r>
                        <a:rPr lang="en-GB" sz="1300" baseline="0" dirty="0"/>
                        <a:t>Key vocabulary</a:t>
                      </a:r>
                      <a:endParaRPr lang="en-GB" sz="1300" b="1" dirty="0"/>
                    </a:p>
                  </a:txBody>
                  <a:tcPr/>
                </a:tc>
                <a:tc hMerge="1">
                  <a:txBody>
                    <a:bodyPr/>
                    <a:lstStyle/>
                    <a:p>
                      <a:endParaRPr lang="en-GB"/>
                    </a:p>
                  </a:txBody>
                  <a:tcPr/>
                </a:tc>
                <a:extLst>
                  <a:ext uri="{0D108BD9-81ED-4DB2-BD59-A6C34878D82A}">
                    <a16:rowId xmlns:a16="http://schemas.microsoft.com/office/drawing/2014/main" val="3315443936"/>
                  </a:ext>
                </a:extLst>
              </a:tr>
              <a:tr h="275674">
                <a:tc>
                  <a:txBody>
                    <a:bodyPr/>
                    <a:lstStyle/>
                    <a:p>
                      <a:pPr algn="ctr"/>
                      <a:r>
                        <a:rPr lang="en-GB" sz="1300" b="1" dirty="0"/>
                        <a:t>Spelling</a:t>
                      </a:r>
                    </a:p>
                  </a:txBody>
                  <a:tcPr/>
                </a:tc>
                <a:tc>
                  <a:txBody>
                    <a:bodyPr/>
                    <a:lstStyle/>
                    <a:p>
                      <a:pPr algn="ctr"/>
                      <a:r>
                        <a:rPr lang="en-GB" sz="1300" b="1" dirty="0"/>
                        <a:t>Definition</a:t>
                      </a:r>
                    </a:p>
                  </a:txBody>
                  <a:tcPr/>
                </a:tc>
                <a:extLst>
                  <a:ext uri="{0D108BD9-81ED-4DB2-BD59-A6C34878D82A}">
                    <a16:rowId xmlns:a16="http://schemas.microsoft.com/office/drawing/2014/main" val="1208927862"/>
                  </a:ext>
                </a:extLst>
              </a:tr>
              <a:tr h="333845">
                <a:tc>
                  <a:txBody>
                    <a:bodyPr/>
                    <a:lstStyle/>
                    <a:p>
                      <a:pPr algn="ctr"/>
                      <a:r>
                        <a:rPr lang="en-GB" sz="1100" dirty="0"/>
                        <a:t>Parable</a:t>
                      </a:r>
                    </a:p>
                  </a:txBody>
                  <a:tcPr/>
                </a:tc>
                <a:tc>
                  <a:txBody>
                    <a:bodyPr/>
                    <a:lstStyle/>
                    <a:p>
                      <a:r>
                        <a:rPr lang="en-GB" sz="1050" b="0" i="0" kern="1200" dirty="0">
                          <a:solidFill>
                            <a:schemeClr val="dk1"/>
                          </a:solidFill>
                          <a:effectLst/>
                          <a:latin typeface="+mn-lt"/>
                          <a:ea typeface="+mn-ea"/>
                          <a:cs typeface="+mn-cs"/>
                        </a:rPr>
                        <a:t>a simple story which has a special religious or moral meaning at the end</a:t>
                      </a:r>
                      <a:endParaRPr lang="en-GB" sz="1050" b="0" dirty="0"/>
                    </a:p>
                  </a:txBody>
                  <a:tcPr/>
                </a:tc>
                <a:extLst>
                  <a:ext uri="{0D108BD9-81ED-4DB2-BD59-A6C34878D82A}">
                    <a16:rowId xmlns:a16="http://schemas.microsoft.com/office/drawing/2014/main" val="4110061185"/>
                  </a:ext>
                </a:extLst>
              </a:tr>
              <a:tr h="349118">
                <a:tc>
                  <a:txBody>
                    <a:bodyPr/>
                    <a:lstStyle/>
                    <a:p>
                      <a:pPr algn="ctr"/>
                      <a:r>
                        <a:rPr lang="en-GB" sz="1100" dirty="0"/>
                        <a:t>Moral</a:t>
                      </a:r>
                    </a:p>
                  </a:txBody>
                  <a:tcPr/>
                </a:tc>
                <a:tc>
                  <a:txBody>
                    <a:bodyPr/>
                    <a:lstStyle/>
                    <a:p>
                      <a:r>
                        <a:rPr lang="en-GB" sz="1050" b="0" i="0" kern="1200" dirty="0">
                          <a:solidFill>
                            <a:schemeClr val="dk1"/>
                          </a:solidFill>
                          <a:effectLst/>
                          <a:latin typeface="+mn-lt"/>
                          <a:ea typeface="+mn-ea"/>
                          <a:cs typeface="+mn-cs"/>
                        </a:rPr>
                        <a:t>the concept of doing the right thing</a:t>
                      </a:r>
                      <a:endParaRPr lang="en-GB" sz="1050" b="0" dirty="0"/>
                    </a:p>
                  </a:txBody>
                  <a:tcPr/>
                </a:tc>
                <a:extLst>
                  <a:ext uri="{0D108BD9-81ED-4DB2-BD59-A6C34878D82A}">
                    <a16:rowId xmlns:a16="http://schemas.microsoft.com/office/drawing/2014/main" val="689411962"/>
                  </a:ext>
                </a:extLst>
              </a:tr>
              <a:tr h="305992">
                <a:tc>
                  <a:txBody>
                    <a:bodyPr/>
                    <a:lstStyle/>
                    <a:p>
                      <a:pPr algn="ctr"/>
                      <a:r>
                        <a:rPr lang="en-GB" sz="1100" dirty="0"/>
                        <a:t>Mission</a:t>
                      </a:r>
                    </a:p>
                  </a:txBody>
                  <a:tcPr/>
                </a:tc>
                <a:tc>
                  <a:txBody>
                    <a:bodyPr/>
                    <a:lstStyle/>
                    <a:p>
                      <a:r>
                        <a:rPr lang="en-GB" sz="1050" b="0" i="0" kern="1200" dirty="0">
                          <a:solidFill>
                            <a:schemeClr val="dk1"/>
                          </a:solidFill>
                          <a:effectLst/>
                          <a:latin typeface="+mn-lt"/>
                          <a:ea typeface="+mn-ea"/>
                          <a:cs typeface="+mn-cs"/>
                        </a:rPr>
                        <a:t>a task or job that is assigned to someone by themselves or others</a:t>
                      </a:r>
                      <a:endParaRPr lang="en-GB" sz="1050" b="0" dirty="0"/>
                    </a:p>
                  </a:txBody>
                  <a:tcPr/>
                </a:tc>
                <a:extLst>
                  <a:ext uri="{0D108BD9-81ED-4DB2-BD59-A6C34878D82A}">
                    <a16:rowId xmlns:a16="http://schemas.microsoft.com/office/drawing/2014/main" val="1182001177"/>
                  </a:ext>
                </a:extLst>
              </a:tr>
              <a:tr h="0">
                <a:tc>
                  <a:txBody>
                    <a:bodyPr/>
                    <a:lstStyle/>
                    <a:p>
                      <a:pPr algn="ctr"/>
                      <a:r>
                        <a:rPr lang="en-GB" sz="1100" dirty="0"/>
                        <a:t>Gospel</a:t>
                      </a:r>
                    </a:p>
                  </a:txBody>
                  <a:tcPr/>
                </a:tc>
                <a:tc>
                  <a:txBody>
                    <a:bodyPr/>
                    <a:lstStyle/>
                    <a:p>
                      <a:r>
                        <a:rPr lang="en-GB" sz="1050" b="0" dirty="0"/>
                        <a:t>translates as “good news”, it is the news about Jesus</a:t>
                      </a:r>
                    </a:p>
                  </a:txBody>
                  <a:tcPr/>
                </a:tc>
                <a:extLst>
                  <a:ext uri="{0D108BD9-81ED-4DB2-BD59-A6C34878D82A}">
                    <a16:rowId xmlns:a16="http://schemas.microsoft.com/office/drawing/2014/main" val="4184485801"/>
                  </a:ext>
                </a:extLst>
              </a:tr>
              <a:tr h="0">
                <a:tc>
                  <a:txBody>
                    <a:bodyPr/>
                    <a:lstStyle/>
                    <a:p>
                      <a:pPr algn="ctr"/>
                      <a:r>
                        <a:rPr lang="en-GB" sz="1100" dirty="0"/>
                        <a:t>Forgiveness </a:t>
                      </a:r>
                    </a:p>
                  </a:txBody>
                  <a:tcPr/>
                </a:tc>
                <a:tc>
                  <a:txBody>
                    <a:bodyPr/>
                    <a:lstStyle/>
                    <a:p>
                      <a:r>
                        <a:rPr lang="en-GB" sz="1050" b="0" i="0" kern="1200" dirty="0">
                          <a:solidFill>
                            <a:schemeClr val="dk1"/>
                          </a:solidFill>
                          <a:effectLst/>
                          <a:latin typeface="+mn-lt"/>
                          <a:ea typeface="+mn-ea"/>
                          <a:cs typeface="+mn-cs"/>
                        </a:rPr>
                        <a:t>letting go of feelings of resentment, hurt and anger</a:t>
                      </a:r>
                      <a:endParaRPr lang="en-GB" sz="1050" b="0" dirty="0"/>
                    </a:p>
                  </a:txBody>
                  <a:tcPr/>
                </a:tc>
                <a:extLst>
                  <a:ext uri="{0D108BD9-81ED-4DB2-BD59-A6C34878D82A}">
                    <a16:rowId xmlns:a16="http://schemas.microsoft.com/office/drawing/2014/main" val="433103212"/>
                  </a:ext>
                </a:extLst>
              </a:tr>
              <a:tr h="0">
                <a:tc>
                  <a:txBody>
                    <a:bodyPr/>
                    <a:lstStyle/>
                    <a:p>
                      <a:pPr algn="ctr"/>
                      <a:r>
                        <a:rPr lang="en-GB" sz="1100" dirty="0"/>
                        <a:t>Generosity</a:t>
                      </a:r>
                    </a:p>
                  </a:txBody>
                  <a:tcPr/>
                </a:tc>
                <a:tc>
                  <a:txBody>
                    <a:bodyPr/>
                    <a:lstStyle/>
                    <a:p>
                      <a:r>
                        <a:rPr lang="en-GB" sz="1050" b="0" i="0" kern="1200" dirty="0">
                          <a:solidFill>
                            <a:schemeClr val="dk1"/>
                          </a:solidFill>
                          <a:effectLst/>
                          <a:latin typeface="+mn-lt"/>
                          <a:ea typeface="+mn-ea"/>
                          <a:cs typeface="+mn-cs"/>
                        </a:rPr>
                        <a:t>the desire to give what you have to others</a:t>
                      </a:r>
                      <a:endParaRPr lang="en-GB" sz="1050" b="0" dirty="0"/>
                    </a:p>
                  </a:txBody>
                  <a:tcPr/>
                </a:tc>
                <a:extLst>
                  <a:ext uri="{0D108BD9-81ED-4DB2-BD59-A6C34878D82A}">
                    <a16:rowId xmlns:a16="http://schemas.microsoft.com/office/drawing/2014/main" val="560277215"/>
                  </a:ext>
                </a:extLst>
              </a:tr>
              <a:tr h="0">
                <a:tc>
                  <a:txBody>
                    <a:bodyPr/>
                    <a:lstStyle/>
                    <a:p>
                      <a:pPr algn="ctr"/>
                      <a:r>
                        <a:rPr lang="en-GB" sz="1100" dirty="0"/>
                        <a:t>Greed</a:t>
                      </a:r>
                    </a:p>
                  </a:txBody>
                  <a:tcPr/>
                </a:tc>
                <a:tc>
                  <a:txBody>
                    <a:bodyPr/>
                    <a:lstStyle/>
                    <a:p>
                      <a:r>
                        <a:rPr lang="en-GB" sz="1050" b="0" i="0" kern="1200" dirty="0">
                          <a:solidFill>
                            <a:schemeClr val="dk1"/>
                          </a:solidFill>
                          <a:effectLst/>
                          <a:latin typeface="+mn-lt"/>
                          <a:ea typeface="+mn-ea"/>
                          <a:cs typeface="+mn-cs"/>
                        </a:rPr>
                        <a:t>you want more and more of something, often more than you need</a:t>
                      </a:r>
                      <a:endParaRPr lang="en-GB" sz="1050" b="0" dirty="0"/>
                    </a:p>
                  </a:txBody>
                  <a:tcPr/>
                </a:tc>
                <a:extLst>
                  <a:ext uri="{0D108BD9-81ED-4DB2-BD59-A6C34878D82A}">
                    <a16:rowId xmlns:a16="http://schemas.microsoft.com/office/drawing/2014/main" val="3074024048"/>
                  </a:ext>
                </a:extLst>
              </a:tr>
              <a:tr h="0">
                <a:tc>
                  <a:txBody>
                    <a:bodyPr/>
                    <a:lstStyle/>
                    <a:p>
                      <a:pPr algn="ctr"/>
                      <a:r>
                        <a:rPr lang="en-GB" sz="1100" dirty="0"/>
                        <a:t>Dilemma</a:t>
                      </a:r>
                    </a:p>
                  </a:txBody>
                  <a:tcPr/>
                </a:tc>
                <a:tc>
                  <a:txBody>
                    <a:bodyPr/>
                    <a:lstStyle/>
                    <a:p>
                      <a:r>
                        <a:rPr lang="en-GB" sz="1050" b="0" i="0" kern="1200" dirty="0">
                          <a:solidFill>
                            <a:schemeClr val="dk1"/>
                          </a:solidFill>
                          <a:effectLst/>
                          <a:latin typeface="+mn-lt"/>
                          <a:ea typeface="+mn-ea"/>
                          <a:cs typeface="+mn-cs"/>
                        </a:rPr>
                        <a:t>a difficult situation in which you have to choose between two or more alternative</a:t>
                      </a:r>
                      <a:endParaRPr lang="en-GB" sz="1050" b="0" dirty="0"/>
                    </a:p>
                  </a:txBody>
                  <a:tcPr/>
                </a:tc>
                <a:extLst>
                  <a:ext uri="{0D108BD9-81ED-4DB2-BD59-A6C34878D82A}">
                    <a16:rowId xmlns:a16="http://schemas.microsoft.com/office/drawing/2014/main" val="2869771615"/>
                  </a:ext>
                </a:extLst>
              </a:tr>
            </a:tbl>
          </a:graphicData>
        </a:graphic>
      </p:graphicFrame>
      <p:pic>
        <p:nvPicPr>
          <p:cNvPr id="9" name="Picture 8"/>
          <p:cNvPicPr>
            <a:picLocks noChangeAspect="1"/>
          </p:cNvPicPr>
          <p:nvPr/>
        </p:nvPicPr>
        <p:blipFill>
          <a:blip r:embed="rId2"/>
          <a:stretch>
            <a:fillRect/>
          </a:stretch>
        </p:blipFill>
        <p:spPr>
          <a:xfrm>
            <a:off x="100209" y="39855"/>
            <a:ext cx="6639119" cy="540178"/>
          </a:xfrm>
          <a:prstGeom prst="rect">
            <a:avLst/>
          </a:prstGeom>
        </p:spPr>
      </p:pic>
      <p:pic>
        <p:nvPicPr>
          <p:cNvPr id="11" name="Picture 10"/>
          <p:cNvPicPr>
            <a:picLocks noChangeAspect="1"/>
          </p:cNvPicPr>
          <p:nvPr/>
        </p:nvPicPr>
        <p:blipFill>
          <a:blip r:embed="rId3"/>
          <a:stretch>
            <a:fillRect/>
          </a:stretch>
        </p:blipFill>
        <p:spPr>
          <a:xfrm>
            <a:off x="6281999" y="156835"/>
            <a:ext cx="249958" cy="280440"/>
          </a:xfrm>
          <a:prstGeom prst="rect">
            <a:avLst/>
          </a:prstGeom>
        </p:spPr>
      </p:pic>
      <p:pic>
        <p:nvPicPr>
          <p:cNvPr id="12" name="Picture 11"/>
          <p:cNvPicPr>
            <a:picLocks noChangeAspect="1"/>
          </p:cNvPicPr>
          <p:nvPr/>
        </p:nvPicPr>
        <p:blipFill>
          <a:blip r:embed="rId3"/>
          <a:stretch>
            <a:fillRect/>
          </a:stretch>
        </p:blipFill>
        <p:spPr>
          <a:xfrm>
            <a:off x="288972" y="156873"/>
            <a:ext cx="249958" cy="280440"/>
          </a:xfrm>
          <a:prstGeom prst="rect">
            <a:avLst/>
          </a:prstGeom>
        </p:spPr>
      </p:pic>
      <p:graphicFrame>
        <p:nvGraphicFramePr>
          <p:cNvPr id="13" name="Table 12">
            <a:extLst>
              <a:ext uri="{FF2B5EF4-FFF2-40B4-BE49-F238E27FC236}">
                <a16:creationId xmlns:a16="http://schemas.microsoft.com/office/drawing/2014/main" id="{F174B415-562A-45DF-944D-54EC02D04A57}"/>
              </a:ext>
            </a:extLst>
          </p:cNvPr>
          <p:cNvGraphicFramePr>
            <a:graphicFrameLocks noGrp="1"/>
          </p:cNvGraphicFramePr>
          <p:nvPr>
            <p:extLst>
              <p:ext uri="{D42A27DB-BD31-4B8C-83A1-F6EECF244321}">
                <p14:modId xmlns:p14="http://schemas.microsoft.com/office/powerpoint/2010/main" val="3521782388"/>
              </p:ext>
            </p:extLst>
          </p:nvPr>
        </p:nvGraphicFramePr>
        <p:xfrm>
          <a:off x="3429000" y="8780586"/>
          <a:ext cx="3286875" cy="813598"/>
        </p:xfrm>
        <a:graphic>
          <a:graphicData uri="http://schemas.openxmlformats.org/drawingml/2006/table">
            <a:tbl>
              <a:tblPr firstRow="1" bandRow="1">
                <a:tableStyleId>{5C22544A-7EE6-4342-B048-85BDC9FD1C3A}</a:tableStyleId>
              </a:tblPr>
              <a:tblGrid>
                <a:gridCol w="3286875">
                  <a:extLst>
                    <a:ext uri="{9D8B030D-6E8A-4147-A177-3AD203B41FA5}">
                      <a16:colId xmlns:a16="http://schemas.microsoft.com/office/drawing/2014/main" val="754516515"/>
                    </a:ext>
                  </a:extLst>
                </a:gridCol>
              </a:tblGrid>
              <a:tr h="247197">
                <a:tc>
                  <a:txBody>
                    <a:bodyPr/>
                    <a:lstStyle/>
                    <a:p>
                      <a:pPr algn="ctr"/>
                      <a:r>
                        <a:rPr lang="en-GB" sz="1200" dirty="0"/>
                        <a:t>Possible deeper thinking questions</a:t>
                      </a:r>
                      <a:endParaRPr lang="en-GB" sz="1200" b="1" dirty="0"/>
                    </a:p>
                  </a:txBody>
                  <a:tcPr/>
                </a:tc>
                <a:extLst>
                  <a:ext uri="{0D108BD9-81ED-4DB2-BD59-A6C34878D82A}">
                    <a16:rowId xmlns:a16="http://schemas.microsoft.com/office/drawing/2014/main" val="3315443936"/>
                  </a:ext>
                </a:extLst>
              </a:tr>
              <a:tr h="269639">
                <a:tc>
                  <a:txBody>
                    <a:bodyPr/>
                    <a:lstStyle/>
                    <a:p>
                      <a:pPr algn="ctr"/>
                      <a:r>
                        <a:rPr lang="en-GB" sz="1100" dirty="0"/>
                        <a:t>Is Jesus the perfect example to us?</a:t>
                      </a:r>
                    </a:p>
                  </a:txBody>
                  <a:tcPr/>
                </a:tc>
                <a:extLst>
                  <a:ext uri="{0D108BD9-81ED-4DB2-BD59-A6C34878D82A}">
                    <a16:rowId xmlns:a16="http://schemas.microsoft.com/office/drawing/2014/main" val="1862795563"/>
                  </a:ext>
                </a:extLst>
              </a:tr>
              <a:tr h="269639">
                <a:tc>
                  <a:txBody>
                    <a:bodyPr/>
                    <a:lstStyle/>
                    <a:p>
                      <a:pPr algn="ctr"/>
                      <a:r>
                        <a:rPr lang="en-GB" sz="1100" dirty="0"/>
                        <a:t>Are Jesus’ teachings still relevant today?</a:t>
                      </a:r>
                    </a:p>
                  </a:txBody>
                  <a:tcPr/>
                </a:tc>
                <a:extLst>
                  <a:ext uri="{0D108BD9-81ED-4DB2-BD59-A6C34878D82A}">
                    <a16:rowId xmlns:a16="http://schemas.microsoft.com/office/drawing/2014/main" val="2447882707"/>
                  </a:ext>
                </a:extLst>
              </a:tr>
            </a:tbl>
          </a:graphicData>
        </a:graphic>
      </p:graphicFrame>
      <p:graphicFrame>
        <p:nvGraphicFramePr>
          <p:cNvPr id="15" name="Table 14">
            <a:extLst>
              <a:ext uri="{FF2B5EF4-FFF2-40B4-BE49-F238E27FC236}">
                <a16:creationId xmlns:a16="http://schemas.microsoft.com/office/drawing/2014/main" id="{6EA07A1D-E430-0C01-3A2B-8A69E7BFE4F3}"/>
              </a:ext>
            </a:extLst>
          </p:cNvPr>
          <p:cNvGraphicFramePr>
            <a:graphicFrameLocks noGrp="1"/>
          </p:cNvGraphicFramePr>
          <p:nvPr>
            <p:extLst>
              <p:ext uri="{D42A27DB-BD31-4B8C-83A1-F6EECF244321}">
                <p14:modId xmlns:p14="http://schemas.microsoft.com/office/powerpoint/2010/main" val="1639928420"/>
              </p:ext>
            </p:extLst>
          </p:nvPr>
        </p:nvGraphicFramePr>
        <p:xfrm>
          <a:off x="135096" y="5010516"/>
          <a:ext cx="3155796" cy="2433913"/>
        </p:xfrm>
        <a:graphic>
          <a:graphicData uri="http://schemas.openxmlformats.org/drawingml/2006/table">
            <a:tbl>
              <a:tblPr firstRow="1" bandRow="1">
                <a:tableStyleId>{93296810-A885-4BE3-A3E7-6D5BEEA58F35}</a:tableStyleId>
              </a:tblPr>
              <a:tblGrid>
                <a:gridCol w="3155796">
                  <a:extLst>
                    <a:ext uri="{9D8B030D-6E8A-4147-A177-3AD203B41FA5}">
                      <a16:colId xmlns:a16="http://schemas.microsoft.com/office/drawing/2014/main" val="754516515"/>
                    </a:ext>
                  </a:extLst>
                </a:gridCol>
              </a:tblGrid>
              <a:tr h="291387">
                <a:tc>
                  <a:txBody>
                    <a:bodyPr/>
                    <a:lstStyle/>
                    <a:p>
                      <a:pPr algn="ctr"/>
                      <a:r>
                        <a:rPr lang="en-GB" dirty="0"/>
                        <a:t>Key images</a:t>
                      </a:r>
                      <a:endParaRPr lang="en-GB" b="1" dirty="0"/>
                    </a:p>
                  </a:txBody>
                  <a:tcPr/>
                </a:tc>
                <a:extLst>
                  <a:ext uri="{0D108BD9-81ED-4DB2-BD59-A6C34878D82A}">
                    <a16:rowId xmlns:a16="http://schemas.microsoft.com/office/drawing/2014/main" val="3315443936"/>
                  </a:ext>
                </a:extLst>
              </a:tr>
              <a:tr h="2136733">
                <a:tc>
                  <a:txBody>
                    <a:bodyPr/>
                    <a:lstStyle/>
                    <a:p>
                      <a:pPr marL="0" indent="0">
                        <a:buFont typeface="Arial" panose="020B0604020202020204" pitchFamily="34" charset="0"/>
                        <a:buNone/>
                      </a:pPr>
                      <a:endParaRPr lang="en-GB" sz="1100" b="1" dirty="0"/>
                    </a:p>
                  </a:txBody>
                  <a:tcPr/>
                </a:tc>
                <a:extLst>
                  <a:ext uri="{0D108BD9-81ED-4DB2-BD59-A6C34878D82A}">
                    <a16:rowId xmlns:a16="http://schemas.microsoft.com/office/drawing/2014/main" val="1208927862"/>
                  </a:ext>
                </a:extLst>
              </a:tr>
            </a:tbl>
          </a:graphicData>
        </a:graphic>
      </p:graphicFrame>
      <p:graphicFrame>
        <p:nvGraphicFramePr>
          <p:cNvPr id="16" name="Table 15">
            <a:extLst>
              <a:ext uri="{FF2B5EF4-FFF2-40B4-BE49-F238E27FC236}">
                <a16:creationId xmlns:a16="http://schemas.microsoft.com/office/drawing/2014/main" id="{25DB0720-5A17-0D92-A415-2C71BA76F13F}"/>
              </a:ext>
            </a:extLst>
          </p:cNvPr>
          <p:cNvGraphicFramePr>
            <a:graphicFrameLocks noGrp="1"/>
          </p:cNvGraphicFramePr>
          <p:nvPr>
            <p:extLst>
              <p:ext uri="{D42A27DB-BD31-4B8C-83A1-F6EECF244321}">
                <p14:modId xmlns:p14="http://schemas.microsoft.com/office/powerpoint/2010/main" val="3772934305"/>
              </p:ext>
            </p:extLst>
          </p:nvPr>
        </p:nvGraphicFramePr>
        <p:xfrm>
          <a:off x="135096" y="7530323"/>
          <a:ext cx="3163303" cy="1667038"/>
        </p:xfrm>
        <a:graphic>
          <a:graphicData uri="http://schemas.openxmlformats.org/drawingml/2006/table">
            <a:tbl>
              <a:tblPr firstRow="1" bandRow="1">
                <a:tableStyleId>{F5AB1C69-6EDB-4FF4-983F-18BD219EF322}</a:tableStyleId>
              </a:tblPr>
              <a:tblGrid>
                <a:gridCol w="3163303">
                  <a:extLst>
                    <a:ext uri="{9D8B030D-6E8A-4147-A177-3AD203B41FA5}">
                      <a16:colId xmlns:a16="http://schemas.microsoft.com/office/drawing/2014/main" val="754516515"/>
                    </a:ext>
                  </a:extLst>
                </a:gridCol>
              </a:tblGrid>
              <a:tr h="140406">
                <a:tc>
                  <a:txBody>
                    <a:bodyPr/>
                    <a:lstStyle/>
                    <a:p>
                      <a:pPr algn="ctr"/>
                      <a:r>
                        <a:rPr lang="en-GB" sz="1200" b="1" dirty="0"/>
                        <a:t>Possible experiences</a:t>
                      </a:r>
                    </a:p>
                  </a:txBody>
                  <a:tcPr/>
                </a:tc>
                <a:extLst>
                  <a:ext uri="{0D108BD9-81ED-4DB2-BD59-A6C34878D82A}">
                    <a16:rowId xmlns:a16="http://schemas.microsoft.com/office/drawing/2014/main" val="3315443936"/>
                  </a:ext>
                </a:extLst>
              </a:tr>
              <a:tr h="269639">
                <a:tc>
                  <a:txBody>
                    <a:bodyPr/>
                    <a:lstStyle/>
                    <a:p>
                      <a:pPr algn="ctr"/>
                      <a:r>
                        <a:rPr lang="en-GB" sz="1100" dirty="0"/>
                        <a:t>Re-enact one of the parables</a:t>
                      </a:r>
                    </a:p>
                  </a:txBody>
                  <a:tcPr/>
                </a:tc>
                <a:extLst>
                  <a:ext uri="{0D108BD9-81ED-4DB2-BD59-A6C34878D82A}">
                    <a16:rowId xmlns:a16="http://schemas.microsoft.com/office/drawing/2014/main" val="1862795563"/>
                  </a:ext>
                </a:extLst>
              </a:tr>
              <a:tr h="269639">
                <a:tc>
                  <a:txBody>
                    <a:bodyPr/>
                    <a:lstStyle/>
                    <a:p>
                      <a:pPr algn="ctr"/>
                      <a:r>
                        <a:rPr lang="en-GB" sz="1100" dirty="0"/>
                        <a:t>Create a modern day parable</a:t>
                      </a:r>
                    </a:p>
                  </a:txBody>
                  <a:tcPr/>
                </a:tc>
                <a:extLst>
                  <a:ext uri="{0D108BD9-81ED-4DB2-BD59-A6C34878D82A}">
                    <a16:rowId xmlns:a16="http://schemas.microsoft.com/office/drawing/2014/main" val="1839523220"/>
                  </a:ext>
                </a:extLst>
              </a:tr>
              <a:tr h="269639">
                <a:tc>
                  <a:txBody>
                    <a:bodyPr/>
                    <a:lstStyle/>
                    <a:p>
                      <a:pPr algn="ctr"/>
                      <a:r>
                        <a:rPr lang="en-GB" sz="1100" dirty="0"/>
                        <a:t>Think about and act on different ways we can show generosity to other</a:t>
                      </a:r>
                    </a:p>
                  </a:txBody>
                  <a:tcPr/>
                </a:tc>
                <a:extLst>
                  <a:ext uri="{0D108BD9-81ED-4DB2-BD59-A6C34878D82A}">
                    <a16:rowId xmlns:a16="http://schemas.microsoft.com/office/drawing/2014/main" val="718485167"/>
                  </a:ext>
                </a:extLst>
              </a:tr>
              <a:tr h="269639">
                <a:tc>
                  <a:txBody>
                    <a:bodyPr/>
                    <a:lstStyle/>
                    <a:p>
                      <a:pPr algn="ctr"/>
                      <a:r>
                        <a:rPr lang="en-GB" sz="1100" dirty="0"/>
                        <a:t>Invite a Christian in to speak about the different way Jesus’ actions influence their decision making</a:t>
                      </a:r>
                    </a:p>
                  </a:txBody>
                  <a:tcPr/>
                </a:tc>
                <a:extLst>
                  <a:ext uri="{0D108BD9-81ED-4DB2-BD59-A6C34878D82A}">
                    <a16:rowId xmlns:a16="http://schemas.microsoft.com/office/drawing/2014/main" val="3188101675"/>
                  </a:ext>
                </a:extLst>
              </a:tr>
            </a:tbl>
          </a:graphicData>
        </a:graphic>
      </p:graphicFrame>
      <p:graphicFrame>
        <p:nvGraphicFramePr>
          <p:cNvPr id="17" name="Table 16">
            <a:extLst>
              <a:ext uri="{FF2B5EF4-FFF2-40B4-BE49-F238E27FC236}">
                <a16:creationId xmlns:a16="http://schemas.microsoft.com/office/drawing/2014/main" id="{293957E5-D1B3-4898-9BE5-73AB43D87085}"/>
              </a:ext>
            </a:extLst>
          </p:cNvPr>
          <p:cNvGraphicFramePr>
            <a:graphicFrameLocks noGrp="1"/>
          </p:cNvGraphicFramePr>
          <p:nvPr>
            <p:extLst>
              <p:ext uri="{D42A27DB-BD31-4B8C-83A1-F6EECF244321}">
                <p14:modId xmlns:p14="http://schemas.microsoft.com/office/powerpoint/2010/main" val="2909929178"/>
              </p:ext>
            </p:extLst>
          </p:nvPr>
        </p:nvGraphicFramePr>
        <p:xfrm>
          <a:off x="3396477" y="3706948"/>
          <a:ext cx="3319398" cy="975360"/>
        </p:xfrm>
        <a:graphic>
          <a:graphicData uri="http://schemas.openxmlformats.org/drawingml/2006/table">
            <a:tbl>
              <a:tblPr firstRow="1" bandRow="1">
                <a:tableStyleId>{5202B0CA-FC54-4496-8BCA-5EF66A818D29}</a:tableStyleId>
              </a:tblPr>
              <a:tblGrid>
                <a:gridCol w="3319398">
                  <a:extLst>
                    <a:ext uri="{9D8B030D-6E8A-4147-A177-3AD203B41FA5}">
                      <a16:colId xmlns:a16="http://schemas.microsoft.com/office/drawing/2014/main" val="754516515"/>
                    </a:ext>
                  </a:extLst>
                </a:gridCol>
              </a:tblGrid>
              <a:tr h="180735">
                <a:tc>
                  <a:txBody>
                    <a:bodyPr/>
                    <a:lstStyle/>
                    <a:p>
                      <a:pPr marL="0" indent="0" algn="ctr">
                        <a:buFont typeface="Arial" panose="020B0604020202020204" pitchFamily="34" charset="0"/>
                        <a:buNone/>
                      </a:pPr>
                      <a:r>
                        <a:rPr lang="en-GB" sz="1200" dirty="0"/>
                        <a:t>Prior learning</a:t>
                      </a:r>
                      <a:endParaRPr lang="en-GB" sz="1200" b="1" dirty="0"/>
                    </a:p>
                  </a:txBody>
                  <a:tcPr/>
                </a:tc>
                <a:extLst>
                  <a:ext uri="{0D108BD9-81ED-4DB2-BD59-A6C34878D82A}">
                    <a16:rowId xmlns:a16="http://schemas.microsoft.com/office/drawing/2014/main" val="3315443936"/>
                  </a:ext>
                </a:extLst>
              </a:tr>
              <a:tr h="631458">
                <a:tc>
                  <a:txBody>
                    <a:bodyPr/>
                    <a:lstStyle/>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In EYFS &amp; KS1, children will have learnt about different places or worship and some main beliefs of Christianity. </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In Years 3 &amp; 4, children  will have learnt more about the Bible, Christian practices and the life of Jesus. </a:t>
                      </a:r>
                    </a:p>
                  </a:txBody>
                  <a:tcPr>
                    <a:solidFill>
                      <a:schemeClr val="bg2"/>
                    </a:solidFill>
                  </a:tcPr>
                </a:tc>
                <a:extLst>
                  <a:ext uri="{0D108BD9-81ED-4DB2-BD59-A6C34878D82A}">
                    <a16:rowId xmlns:a16="http://schemas.microsoft.com/office/drawing/2014/main" val="120892786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09298422"/>
              </p:ext>
            </p:extLst>
          </p:nvPr>
        </p:nvGraphicFramePr>
        <p:xfrm>
          <a:off x="3396477" y="947918"/>
          <a:ext cx="3319398" cy="2682240"/>
        </p:xfrm>
        <a:graphic>
          <a:graphicData uri="http://schemas.openxmlformats.org/drawingml/2006/table">
            <a:tbl>
              <a:tblPr firstRow="1" bandRow="1">
                <a:tableStyleId>{10A1B5D5-9B99-4C35-A422-299274C87663}</a:tableStyleId>
              </a:tblPr>
              <a:tblGrid>
                <a:gridCol w="3319398">
                  <a:extLst>
                    <a:ext uri="{9D8B030D-6E8A-4147-A177-3AD203B41FA5}">
                      <a16:colId xmlns:a16="http://schemas.microsoft.com/office/drawing/2014/main" val="754516515"/>
                    </a:ext>
                  </a:extLst>
                </a:gridCol>
              </a:tblGrid>
              <a:tr h="254268">
                <a:tc>
                  <a:txBody>
                    <a:bodyPr/>
                    <a:lstStyle/>
                    <a:p>
                      <a:pPr marL="0" indent="0" algn="ctr">
                        <a:buFont typeface="Arial" panose="020B0604020202020204" pitchFamily="34" charset="0"/>
                        <a:buNone/>
                      </a:pPr>
                      <a:r>
                        <a:rPr lang="en-GB" sz="1200" dirty="0"/>
                        <a:t>Enfield SACRE Statutory requirements</a:t>
                      </a:r>
                      <a:endParaRPr lang="en-GB" sz="1200" b="1" dirty="0"/>
                    </a:p>
                  </a:txBody>
                  <a:tcPr/>
                </a:tc>
                <a:extLst>
                  <a:ext uri="{0D108BD9-81ED-4DB2-BD59-A6C34878D82A}">
                    <a16:rowId xmlns:a16="http://schemas.microsoft.com/office/drawing/2014/main" val="3315443936"/>
                  </a:ext>
                </a:extLst>
              </a:tr>
              <a:tr h="704135">
                <a:tc>
                  <a:txBody>
                    <a:bodyPr/>
                    <a:lstStyle/>
                    <a:p>
                      <a:pPr marL="87313" marR="0" lvl="0" indent="-841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kern="1200" dirty="0">
                          <a:solidFill>
                            <a:schemeClr val="dk1"/>
                          </a:solidFill>
                          <a:effectLst/>
                          <a:latin typeface="+mn-lt"/>
                          <a:ea typeface="+mn-ea"/>
                          <a:cs typeface="+mn-cs"/>
                        </a:rPr>
                        <a:t>A2 – </a:t>
                      </a:r>
                      <a:r>
                        <a:rPr lang="en-GB" sz="950" dirty="0"/>
                        <a:t>Describe and understand links between stories and other aspects of the communities they are investigating, responding thoughtfully to a range of sources of wisdom and to beliefs and teachings that arise from them in different communities</a:t>
                      </a:r>
                      <a:endParaRPr lang="en-GB" sz="950" kern="1200" dirty="0">
                        <a:solidFill>
                          <a:schemeClr val="dk1"/>
                        </a:solidFill>
                        <a:effectLst/>
                        <a:latin typeface="+mn-lt"/>
                        <a:ea typeface="+mn-ea"/>
                        <a:cs typeface="+mn-cs"/>
                      </a:endParaRPr>
                    </a:p>
                    <a:p>
                      <a:pPr marL="87313" marR="0" lvl="0" indent="-841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kern="1200" dirty="0">
                          <a:solidFill>
                            <a:schemeClr val="dk1"/>
                          </a:solidFill>
                          <a:effectLst/>
                          <a:latin typeface="+mn-lt"/>
                          <a:ea typeface="+mn-ea"/>
                          <a:cs typeface="+mn-cs"/>
                        </a:rPr>
                        <a:t>B1 – </a:t>
                      </a:r>
                      <a:r>
                        <a:rPr lang="en-GB" sz="950" dirty="0"/>
                        <a:t>Observe and understand varied examples of religious and non-religious worldviews so that they can explain, with reasons, their meanings and significance to individuals and communities.</a:t>
                      </a:r>
                      <a:endParaRPr lang="en-GB" sz="950" kern="1200" dirty="0">
                        <a:solidFill>
                          <a:schemeClr val="dk1"/>
                        </a:solidFill>
                        <a:effectLst/>
                        <a:latin typeface="+mn-lt"/>
                        <a:ea typeface="+mn-ea"/>
                        <a:cs typeface="+mn-cs"/>
                      </a:endParaRPr>
                    </a:p>
                    <a:p>
                      <a:pPr marL="87313" marR="0" lvl="0" indent="-841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kern="1200" dirty="0">
                          <a:solidFill>
                            <a:schemeClr val="dk1"/>
                          </a:solidFill>
                          <a:effectLst/>
                          <a:latin typeface="+mn-lt"/>
                          <a:ea typeface="+mn-ea"/>
                          <a:cs typeface="+mn-cs"/>
                        </a:rPr>
                        <a:t>B3 – </a:t>
                      </a:r>
                      <a:r>
                        <a:rPr lang="en-GB" sz="950" dirty="0"/>
                        <a:t>Observe and consider different dimensions of religion, so that they can explore and show understanding of similarities and differences within and between different religious and non-religious worldviews.</a:t>
                      </a:r>
                      <a:endParaRPr lang="en-GB" sz="950" kern="1200" dirty="0">
                        <a:solidFill>
                          <a:schemeClr val="dk1"/>
                        </a:solidFill>
                        <a:effectLst/>
                        <a:latin typeface="+mn-lt"/>
                        <a:ea typeface="+mn-ea"/>
                        <a:cs typeface="+mn-cs"/>
                      </a:endParaRPr>
                    </a:p>
                    <a:p>
                      <a:pPr marL="87313" marR="0" lvl="0" indent="-841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kern="1200" dirty="0">
                          <a:solidFill>
                            <a:schemeClr val="dk1"/>
                          </a:solidFill>
                          <a:effectLst/>
                          <a:latin typeface="+mn-lt"/>
                          <a:ea typeface="+mn-ea"/>
                          <a:cs typeface="+mn-cs"/>
                        </a:rPr>
                        <a:t>C3 – </a:t>
                      </a:r>
                      <a:r>
                        <a:rPr lang="en-GB" sz="950" dirty="0"/>
                        <a:t>Discuss and apply their own and others’ ideas about ethical questions, including ideas about what is right and wrong and what is just and fair, and express their own ideas clearly in response.</a:t>
                      </a:r>
                      <a:endParaRPr lang="en-GB" sz="950" kern="1200" dirty="0">
                        <a:solidFill>
                          <a:schemeClr val="dk1"/>
                        </a:solidFill>
                        <a:effectLst/>
                        <a:latin typeface="+mn-lt"/>
                        <a:ea typeface="+mn-ea"/>
                        <a:cs typeface="+mn-cs"/>
                      </a:endParaRPr>
                    </a:p>
                  </a:txBody>
                  <a:tcPr/>
                </a:tc>
                <a:extLst>
                  <a:ext uri="{0D108BD9-81ED-4DB2-BD59-A6C34878D82A}">
                    <a16:rowId xmlns:a16="http://schemas.microsoft.com/office/drawing/2014/main" val="1208927862"/>
                  </a:ext>
                </a:extLst>
              </a:tr>
            </a:tbl>
          </a:graphicData>
        </a:graphic>
      </p:graphicFrame>
      <p:pic>
        <p:nvPicPr>
          <p:cNvPr id="18" name="Picture 2" descr="The Crucifixion">
            <a:extLst>
              <a:ext uri="{FF2B5EF4-FFF2-40B4-BE49-F238E27FC236}">
                <a16:creationId xmlns:a16="http://schemas.microsoft.com/office/drawing/2014/main" id="{D0719D6C-62EB-45AB-9B37-C9CE0AE3AB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16" y="5380288"/>
            <a:ext cx="1055075" cy="9374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FCAA1E6-7C33-4F5C-8C5E-9E23472A0E9F}"/>
              </a:ext>
            </a:extLst>
          </p:cNvPr>
          <p:cNvPicPr>
            <a:picLocks noChangeAspect="1"/>
          </p:cNvPicPr>
          <p:nvPr/>
        </p:nvPicPr>
        <p:blipFill>
          <a:blip r:embed="rId5"/>
          <a:stretch>
            <a:fillRect/>
          </a:stretch>
        </p:blipFill>
        <p:spPr>
          <a:xfrm>
            <a:off x="216044" y="6396664"/>
            <a:ext cx="1252195" cy="939146"/>
          </a:xfrm>
          <a:prstGeom prst="rect">
            <a:avLst/>
          </a:prstGeom>
        </p:spPr>
      </p:pic>
      <p:pic>
        <p:nvPicPr>
          <p:cNvPr id="3" name="Picture 2">
            <a:extLst>
              <a:ext uri="{FF2B5EF4-FFF2-40B4-BE49-F238E27FC236}">
                <a16:creationId xmlns:a16="http://schemas.microsoft.com/office/drawing/2014/main" id="{64F78D56-E6EC-43D1-88CC-957AA79DF0EB}"/>
              </a:ext>
            </a:extLst>
          </p:cNvPr>
          <p:cNvPicPr>
            <a:picLocks noChangeAspect="1"/>
          </p:cNvPicPr>
          <p:nvPr/>
        </p:nvPicPr>
        <p:blipFill>
          <a:blip r:embed="rId6"/>
          <a:stretch>
            <a:fillRect/>
          </a:stretch>
        </p:blipFill>
        <p:spPr>
          <a:xfrm>
            <a:off x="1533424" y="5380288"/>
            <a:ext cx="1618659" cy="1078754"/>
          </a:xfrm>
          <a:prstGeom prst="rect">
            <a:avLst/>
          </a:prstGeom>
        </p:spPr>
      </p:pic>
      <p:pic>
        <p:nvPicPr>
          <p:cNvPr id="1028" name="Picture 4" descr="267–268: The Gospels - Mormon Matters">
            <a:extLst>
              <a:ext uri="{FF2B5EF4-FFF2-40B4-BE49-F238E27FC236}">
                <a16:creationId xmlns:a16="http://schemas.microsoft.com/office/drawing/2014/main" id="{876B9823-C808-476F-86CD-18C8987A90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0747" y="6537960"/>
            <a:ext cx="1344012" cy="81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485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1596</TotalTime>
  <Words>577</Words>
  <Application>Microsoft Office PowerPoint</Application>
  <PresentationFormat>A4 Paper (210x297 mm)</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Midfield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 Koziol</dc:creator>
  <cp:lastModifiedBy>Jenny Barton</cp:lastModifiedBy>
  <cp:revision>104</cp:revision>
  <cp:lastPrinted>2022-07-06T14:44:41Z</cp:lastPrinted>
  <dcterms:created xsi:type="dcterms:W3CDTF">2019-07-07T18:53:37Z</dcterms:created>
  <dcterms:modified xsi:type="dcterms:W3CDTF">2023-09-01T21:23:10Z</dcterms:modified>
</cp:coreProperties>
</file>