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482" y="-23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r_0PDmwmpCg" TargetMode="External"/><Relationship Id="rId5" Type="http://schemas.openxmlformats.org/officeDocument/2006/relationships/hyperlink" Target="https://www.youtube.com/watch?v=MFk9YmJv-jc" TargetMode="External"/><Relationship Id="rId4" Type="http://schemas.openxmlformats.org/officeDocument/2006/relationships/hyperlink" Target="https://pln.myvle.co.uk/files/sc3490/websites/lspace_109/index.php?page=2066&amp;t=Spring+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68598"/>
              </p:ext>
            </p:extLst>
          </p:nvPr>
        </p:nvGraphicFramePr>
        <p:xfrm>
          <a:off x="100208" y="6002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2209412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091196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/>
                        <a:t>Languages 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Family and parts of the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2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76753"/>
              </p:ext>
            </p:extLst>
          </p:nvPr>
        </p:nvGraphicFramePr>
        <p:xfrm>
          <a:off x="100206" y="2212157"/>
          <a:ext cx="3112341" cy="31722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943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33398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4693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8594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member 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Recognising the names of family members.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914079">
                <a:tc>
                  <a:txBody>
                    <a:bodyPr/>
                    <a:lstStyle/>
                    <a:p>
                      <a:r>
                        <a:rPr lang="en-GB" sz="1050" dirty="0"/>
                        <a:t>Asking and describing about family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As-</a:t>
                      </a:r>
                      <a:r>
                        <a:rPr lang="en-GB" sz="105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frères et des </a:t>
                      </a:r>
                      <a:r>
                        <a:rPr lang="en-GB" sz="1050" b="1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sœurs</a:t>
                      </a:r>
                      <a:r>
                        <a:rPr lang="en-GB" sz="105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have siblings?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frère.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soeur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Je suis un jumeau/ une jumelle. (</a:t>
                      </a:r>
                      <a:r>
                        <a:rPr lang="fr-FR" sz="1050" b="1" dirty="0" err="1"/>
                        <a:t>Twin</a:t>
                      </a:r>
                      <a:r>
                        <a:rPr lang="fr-FR" sz="1050" b="1" dirty="0"/>
                        <a:t>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/>
                        <a:t>Je suis un enfant unique. (</a:t>
                      </a:r>
                      <a:r>
                        <a:rPr lang="fr-FR" sz="1050" b="1" dirty="0" err="1"/>
                        <a:t>Only</a:t>
                      </a:r>
                      <a:r>
                        <a:rPr lang="fr-FR" sz="1050" b="1" dirty="0"/>
                        <a:t> </a:t>
                      </a:r>
                      <a:r>
                        <a:rPr lang="fr-FR" sz="1050" b="1" dirty="0" err="1"/>
                        <a:t>child</a:t>
                      </a:r>
                      <a:r>
                        <a:rPr lang="fr-FR" sz="105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750014">
                <a:tc>
                  <a:txBody>
                    <a:bodyPr/>
                    <a:lstStyle/>
                    <a:p>
                      <a:r>
                        <a:rPr lang="en-GB" sz="1050" dirty="0"/>
                        <a:t>Describing</a:t>
                      </a:r>
                      <a:r>
                        <a:rPr lang="en-GB" sz="1050" baseline="0" dirty="0"/>
                        <a:t> what family members look like.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Ma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soeur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les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yeux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vertes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 frère a les </a:t>
                      </a:r>
                      <a:r>
                        <a:rPr lang="en-GB" sz="105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yeux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marrons.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73001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53023"/>
              </p:ext>
            </p:extLst>
          </p:nvPr>
        </p:nvGraphicFramePr>
        <p:xfrm>
          <a:off x="100206" y="1053280"/>
          <a:ext cx="3112341" cy="108789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99724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 ( Year 3)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788171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effectLst/>
                        </a:rPr>
                        <a:t>1st person singular</a:t>
                      </a:r>
                      <a:r>
                        <a:rPr lang="en-GB" sz="1100" kern="1200" baseline="0" dirty="0">
                          <a:effectLst/>
                        </a:rPr>
                        <a:t> ( Je, </a:t>
                      </a:r>
                      <a:r>
                        <a:rPr lang="en-GB" sz="1100" kern="1200" baseline="0" dirty="0" err="1">
                          <a:effectLst/>
                        </a:rPr>
                        <a:t>tu</a:t>
                      </a:r>
                      <a:r>
                        <a:rPr lang="en-GB" sz="1100" kern="1200" baseline="0" dirty="0">
                          <a:effectLst/>
                        </a:rPr>
                        <a:t>, </a:t>
                      </a:r>
                      <a:r>
                        <a:rPr lang="en-GB" sz="1100" kern="1200" baseline="0" dirty="0" err="1">
                          <a:effectLst/>
                        </a:rPr>
                        <a:t>il</a:t>
                      </a:r>
                      <a:r>
                        <a:rPr lang="en-GB" sz="1100" kern="1200" baseline="0" dirty="0">
                          <a:effectLst/>
                        </a:rPr>
                        <a:t>/</a:t>
                      </a:r>
                      <a:r>
                        <a:rPr lang="en-GB" sz="1100" kern="1200" baseline="0" dirty="0" err="1">
                          <a:effectLst/>
                        </a:rPr>
                        <a:t>elle</a:t>
                      </a:r>
                      <a:r>
                        <a:rPr lang="en-GB" sz="1100" kern="1200" baseline="0" dirty="0">
                          <a:effectLst/>
                        </a:rPr>
                        <a:t>) </a:t>
                      </a:r>
                      <a:endParaRPr lang="en-GB" sz="1100" kern="1200" dirty="0">
                        <a:effectLst/>
                      </a:endParaRPr>
                    </a:p>
                    <a:p>
                      <a:r>
                        <a:rPr lang="en-GB" sz="1100" kern="1200" dirty="0">
                          <a:effectLst/>
                        </a:rPr>
                        <a:t>Asking questions </a:t>
                      </a:r>
                    </a:p>
                    <a:p>
                      <a:r>
                        <a:rPr lang="en-GB" sz="1100" kern="1200" dirty="0">
                          <a:effectLst/>
                        </a:rPr>
                        <a:t>Indefinite article</a:t>
                      </a:r>
                      <a:r>
                        <a:rPr lang="en-GB" sz="1100" kern="1200" baseline="0" dirty="0">
                          <a:effectLst/>
                        </a:rPr>
                        <a:t> ( un, une, des)</a:t>
                      </a:r>
                    </a:p>
                    <a:p>
                      <a:r>
                        <a:rPr lang="en-GB" sz="1100" kern="1200" baseline="0" dirty="0">
                          <a:effectLst/>
                        </a:rPr>
                        <a:t>Definite article ( le, la, les)</a:t>
                      </a:r>
                      <a:endParaRPr lang="en-GB" sz="11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01309"/>
              </p:ext>
            </p:extLst>
          </p:nvPr>
        </p:nvGraphicFramePr>
        <p:xfrm>
          <a:off x="100206" y="5426242"/>
          <a:ext cx="3112341" cy="1226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41232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7110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78432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877837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Adjective agreement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n-GB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cheveu</a:t>
                      </a:r>
                      <a:r>
                        <a:rPr lang="en-GB" sz="1100" b="1" u="sng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brun</a:t>
                      </a:r>
                      <a:r>
                        <a:rPr lang="en-GB" sz="1100" b="1" u="sng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n-GB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yeu</a:t>
                      </a:r>
                      <a:r>
                        <a:rPr lang="en-GB" sz="1100" b="1" u="sng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vert</a:t>
                      </a:r>
                      <a:r>
                        <a:rPr lang="en-GB" sz="1100" b="1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algn="l"/>
                      <a:endParaRPr lang="en-GB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Sounding of the consonant before a final –e (petit, petite)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79109"/>
              </p:ext>
            </p:extLst>
          </p:nvPr>
        </p:nvGraphicFramePr>
        <p:xfrm>
          <a:off x="3400816" y="1053280"/>
          <a:ext cx="3267398" cy="68195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la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famille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family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864935463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le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père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father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00312663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la mère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mother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973952329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 frère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brother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216650020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la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sœur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n-lt"/>
                        </a:rPr>
                        <a:t>sister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916848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le beau-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père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stepfather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9267246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la belle-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mère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stepmother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82915633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grand /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grande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big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13655267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petit / petite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+mn-lt"/>
                        </a:rPr>
                        <a:t>small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550762895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 cousin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cousin (boy)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982152447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ma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cousine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cousin (girl)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8834136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ma grand-mère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grandmother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36644118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mon grand-père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grandfather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20528863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mes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grands-parents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grandparents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243766792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mon oncle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uncle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62712500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mes parents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parents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49485696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ma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tante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my aunt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5857484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yeux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eyes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80103174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oreilles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ears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870017078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 tête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577479564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nez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nose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474594415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 bouche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mouth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1314929"/>
                  </a:ext>
                </a:extLst>
              </a:tr>
              <a:tr h="270659"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 </a:t>
                      </a:r>
                      <a:r>
                        <a:rPr lang="en-GB" sz="11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cheveux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hair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17234033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DA8B4A6-416C-49DE-B849-2B3ADDFBB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589"/>
              </p:ext>
            </p:extLst>
          </p:nvPr>
        </p:nvGraphicFramePr>
        <p:xfrm>
          <a:off x="3400816" y="8020423"/>
          <a:ext cx="3267398" cy="96509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267398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585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67912">
                <a:tc>
                  <a:txBody>
                    <a:bodyPr/>
                    <a:lstStyle/>
                    <a:p>
                      <a:r>
                        <a:rPr lang="en-GB" sz="1200" b="0" dirty="0"/>
                        <a:t>The French have fireworks in July not November! They celebrate Bastille Day on 14</a:t>
                      </a:r>
                      <a:r>
                        <a:rPr lang="en-GB" sz="1200" b="0" baseline="30000" dirty="0"/>
                        <a:t>th</a:t>
                      </a:r>
                      <a:r>
                        <a:rPr lang="en-GB" sz="1200" b="0" dirty="0"/>
                        <a:t> July each year, it is the French National Day.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F3523B9-D00F-4CF4-A233-EB6A4F7C1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4707"/>
              </p:ext>
            </p:extLst>
          </p:nvPr>
        </p:nvGraphicFramePr>
        <p:xfrm>
          <a:off x="100206" y="6822910"/>
          <a:ext cx="3112341" cy="1463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15332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967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 VLE Stage 2 Spring 1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famille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song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Parts of the face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LINK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members games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 conversations about our families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 the description to the face.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Postcard/letter to a </a:t>
                      </a:r>
                      <a:r>
                        <a:rPr lang="en-GB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penpal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331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C.Knight</dc:creator>
  <cp:lastModifiedBy>Juliette Douglas-Saul</cp:lastModifiedBy>
  <cp:revision>93</cp:revision>
  <cp:lastPrinted>2022-07-12T13:12:54Z</cp:lastPrinted>
  <dcterms:created xsi:type="dcterms:W3CDTF">2019-07-07T18:53:37Z</dcterms:created>
  <dcterms:modified xsi:type="dcterms:W3CDTF">2023-09-05T10:19:34Z</dcterms:modified>
</cp:coreProperties>
</file>