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260" y="-1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9414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1938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2166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9603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9136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791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5534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9770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353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1306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8241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24398-1127-4BD9-BF3C-3D27B6A023B2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374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9FXCTldNjoA" TargetMode="External"/><Relationship Id="rId2" Type="http://schemas.openxmlformats.org/officeDocument/2006/relationships/hyperlink" Target="https://pln.myvle.co.uk/files/sc3490/websites/lspace_109/index.php?page=2038&amp;t=Autumn+1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https://www.youtube.com/watch?v=npniUd2M_v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2046565"/>
              </p:ext>
            </p:extLst>
          </p:nvPr>
        </p:nvGraphicFramePr>
        <p:xfrm>
          <a:off x="100208" y="600276"/>
          <a:ext cx="6601216" cy="5029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650304">
                  <a:extLst>
                    <a:ext uri="{9D8B030D-6E8A-4147-A177-3AD203B41FA5}">
                      <a16:colId xmlns:a16="http://schemas.microsoft.com/office/drawing/2014/main" val="960009268"/>
                    </a:ext>
                  </a:extLst>
                </a:gridCol>
                <a:gridCol w="2209412">
                  <a:extLst>
                    <a:ext uri="{9D8B030D-6E8A-4147-A177-3AD203B41FA5}">
                      <a16:colId xmlns:a16="http://schemas.microsoft.com/office/drawing/2014/main" val="770037360"/>
                    </a:ext>
                  </a:extLst>
                </a:gridCol>
                <a:gridCol w="1091196">
                  <a:extLst>
                    <a:ext uri="{9D8B030D-6E8A-4147-A177-3AD203B41FA5}">
                      <a16:colId xmlns:a16="http://schemas.microsoft.com/office/drawing/2014/main" val="3879841513"/>
                    </a:ext>
                  </a:extLst>
                </a:gridCol>
                <a:gridCol w="1650304">
                  <a:extLst>
                    <a:ext uri="{9D8B030D-6E8A-4147-A177-3AD203B41FA5}">
                      <a16:colId xmlns:a16="http://schemas.microsoft.com/office/drawing/2014/main" val="51580038"/>
                    </a:ext>
                  </a:extLst>
                </a:gridCol>
              </a:tblGrid>
              <a:tr h="243625">
                <a:tc>
                  <a:txBody>
                    <a:bodyPr/>
                    <a:lstStyle/>
                    <a:p>
                      <a:pPr algn="ctr"/>
                      <a:r>
                        <a:rPr lang="en-GB" baseline="0"/>
                        <a:t>Languages (French)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Classroom</a:t>
                      </a:r>
                      <a:r>
                        <a:rPr lang="en-GB" b="1" baseline="0" dirty="0"/>
                        <a:t> objects and classroom commands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Year</a:t>
                      </a:r>
                      <a:r>
                        <a:rPr lang="en-GB" baseline="0" dirty="0"/>
                        <a:t> 4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Autumn</a:t>
                      </a:r>
                      <a:r>
                        <a:rPr lang="en-GB" baseline="0" dirty="0"/>
                        <a:t> 1</a:t>
                      </a:r>
                      <a:r>
                        <a:rPr lang="en-GB" dirty="0"/>
                        <a:t> </a:t>
                      </a:r>
                      <a:endParaRPr lang="en-GB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5170719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5260830"/>
              </p:ext>
            </p:extLst>
          </p:nvPr>
        </p:nvGraphicFramePr>
        <p:xfrm>
          <a:off x="3429000" y="8881727"/>
          <a:ext cx="3239214" cy="867438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3239214">
                  <a:extLst>
                    <a:ext uri="{9D8B030D-6E8A-4147-A177-3AD203B41FA5}">
                      <a16:colId xmlns:a16="http://schemas.microsoft.com/office/drawing/2014/main" val="754516515"/>
                    </a:ext>
                  </a:extLst>
                </a:gridCol>
              </a:tblGrid>
              <a:tr h="287029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French fun facts</a:t>
                      </a:r>
                      <a:endParaRPr lang="en-GB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443936"/>
                  </a:ext>
                </a:extLst>
              </a:tr>
              <a:tr h="570258">
                <a:tc>
                  <a:txBody>
                    <a:bodyPr/>
                    <a:lstStyle/>
                    <a:p>
                      <a:r>
                        <a:rPr lang="en-GB" sz="1000" b="1" u="sng" dirty="0"/>
                        <a:t>Jacques</a:t>
                      </a:r>
                      <a:r>
                        <a:rPr lang="en-GB" sz="1000" b="1" u="sng" baseline="0" dirty="0"/>
                        <a:t> à </a:t>
                      </a:r>
                      <a:r>
                        <a:rPr lang="en-GB" sz="1000" b="1" u="sng" baseline="0" dirty="0" err="1"/>
                        <a:t>dit</a:t>
                      </a:r>
                      <a:r>
                        <a:rPr lang="en-GB" sz="1000" b="1" u="sng" baseline="0" dirty="0"/>
                        <a:t>!</a:t>
                      </a:r>
                    </a:p>
                    <a:p>
                      <a:r>
                        <a:rPr lang="en-GB" sz="1000" b="1" baseline="0" dirty="0"/>
                        <a:t>In French the game ‘Simon says’ is replaced by the name Jacques!</a:t>
                      </a:r>
                      <a:endParaRPr lang="en-GB" sz="1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8927862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9750265"/>
              </p:ext>
            </p:extLst>
          </p:nvPr>
        </p:nvGraphicFramePr>
        <p:xfrm>
          <a:off x="156551" y="2395414"/>
          <a:ext cx="3112341" cy="37109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78943">
                  <a:extLst>
                    <a:ext uri="{9D8B030D-6E8A-4147-A177-3AD203B41FA5}">
                      <a16:colId xmlns:a16="http://schemas.microsoft.com/office/drawing/2014/main" val="754516515"/>
                    </a:ext>
                  </a:extLst>
                </a:gridCol>
                <a:gridCol w="2133398">
                  <a:extLst>
                    <a:ext uri="{9D8B030D-6E8A-4147-A177-3AD203B41FA5}">
                      <a16:colId xmlns:a16="http://schemas.microsoft.com/office/drawing/2014/main" val="751772659"/>
                    </a:ext>
                  </a:extLst>
                </a:gridCol>
              </a:tblGrid>
              <a:tr h="276078">
                <a:tc gridSpan="2">
                  <a:txBody>
                    <a:bodyPr/>
                    <a:lstStyle/>
                    <a:p>
                      <a:pPr algn="ctr"/>
                      <a:r>
                        <a:rPr lang="en-GB" baseline="0" dirty="0"/>
                        <a:t>Key Knowledge</a:t>
                      </a:r>
                      <a:endParaRPr lang="en-GB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443936"/>
                  </a:ext>
                </a:extLst>
              </a:tr>
              <a:tr h="509682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Classroom</a:t>
                      </a:r>
                      <a:r>
                        <a:rPr lang="en-GB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commands</a:t>
                      </a:r>
                      <a:endParaRPr lang="en-GB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Responding to classroom commands e.g. </a:t>
                      </a:r>
                      <a:r>
                        <a:rPr lang="en-GB" sz="10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Regardez</a:t>
                      </a:r>
                      <a:r>
                        <a:rPr lang="en-GB" sz="1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la tableau.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Look at the board.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7840946"/>
                  </a:ext>
                </a:extLst>
              </a:tr>
              <a:tr h="509682">
                <a:tc>
                  <a:txBody>
                    <a:bodyPr/>
                    <a:lstStyle/>
                    <a:p>
                      <a:r>
                        <a:rPr lang="en-GB" sz="1000" dirty="0"/>
                        <a:t>Asking and describing</a:t>
                      </a:r>
                      <a:r>
                        <a:rPr lang="en-GB" sz="1000" baseline="0" dirty="0"/>
                        <a:t> what’s in your pencil case.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Qu-</a:t>
                      </a:r>
                      <a:r>
                        <a:rPr lang="en-GB" sz="10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</a:t>
                      </a:r>
                      <a:r>
                        <a:rPr lang="en-GB" sz="10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qu’il</a:t>
                      </a:r>
                      <a:r>
                        <a:rPr lang="en-GB" sz="10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 a </a:t>
                      </a:r>
                      <a:r>
                        <a:rPr lang="en-GB" sz="1000" b="1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dans</a:t>
                      </a:r>
                      <a:r>
                        <a:rPr lang="en-GB" sz="10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 </a:t>
                      </a:r>
                      <a:r>
                        <a:rPr lang="en-GB" sz="1000" b="1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trousse</a:t>
                      </a:r>
                      <a:r>
                        <a:rPr lang="en-GB" sz="10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Dans ma </a:t>
                      </a:r>
                      <a:r>
                        <a:rPr lang="en-GB" sz="1000" b="1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trousse</a:t>
                      </a:r>
                      <a:r>
                        <a:rPr lang="en-GB" sz="10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il</a:t>
                      </a:r>
                      <a:r>
                        <a:rPr lang="en-GB" sz="10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 a…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is in your pencil case?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my pencil case there is…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J’ai</a:t>
                      </a:r>
                      <a:r>
                        <a:rPr lang="en-GB" sz="10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un </a:t>
                      </a:r>
                      <a:r>
                        <a:rPr lang="en-GB" sz="1000" b="1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stylo</a:t>
                      </a:r>
                      <a:r>
                        <a:rPr lang="en-GB" sz="10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 </a:t>
                      </a:r>
                      <a:r>
                        <a:rPr lang="en-GB" sz="1000" b="1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n’ai</a:t>
                      </a:r>
                      <a:r>
                        <a:rPr lang="en-GB" sz="10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pas de crayon.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have a pen.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don’t have a pencil. </a:t>
                      </a:r>
                      <a:endParaRPr lang="en-GB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0129666"/>
                  </a:ext>
                </a:extLst>
              </a:tr>
              <a:tr h="509682">
                <a:tc>
                  <a:txBody>
                    <a:bodyPr/>
                    <a:lstStyle/>
                    <a:p>
                      <a:r>
                        <a:rPr lang="en-GB" sz="1000" dirty="0"/>
                        <a:t>Describing</a:t>
                      </a:r>
                      <a:r>
                        <a:rPr lang="en-GB" sz="1000" baseline="0" dirty="0"/>
                        <a:t> rooms and places in our school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Dans</a:t>
                      </a:r>
                      <a:r>
                        <a:rPr lang="en-GB" sz="10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mon </a:t>
                      </a:r>
                      <a:r>
                        <a:rPr lang="en-GB" sz="1000" b="1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ecole</a:t>
                      </a:r>
                      <a:r>
                        <a:rPr lang="en-GB" sz="10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il</a:t>
                      </a:r>
                      <a:r>
                        <a:rPr lang="en-GB" sz="10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 a…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0730016"/>
                  </a:ext>
                </a:extLst>
              </a:tr>
              <a:tr h="509682">
                <a:tc>
                  <a:txBody>
                    <a:bodyPr/>
                    <a:lstStyle/>
                    <a:p>
                      <a:r>
                        <a:rPr lang="en-GB" sz="1000" dirty="0"/>
                        <a:t>Using prepositions for place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dans , </a:t>
                      </a:r>
                      <a:r>
                        <a:rPr lang="en-GB" sz="1000" dirty="0">
                          <a:latin typeface="+mn-lt"/>
                        </a:rPr>
                        <a:t>à </a:t>
                      </a:r>
                      <a:r>
                        <a:rPr lang="en-GB" sz="1000" dirty="0" err="1">
                          <a:latin typeface="+mn-lt"/>
                        </a:rPr>
                        <a:t>côté</a:t>
                      </a:r>
                      <a:r>
                        <a:rPr lang="en-GB" sz="1000" baseline="0" dirty="0">
                          <a:latin typeface="+mn-lt"/>
                        </a:rPr>
                        <a:t> de, en face de, derrière, sur, sous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 </a:t>
                      </a:r>
                      <a:r>
                        <a:rPr lang="en-GB" sz="1000" b="1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stylo</a:t>
                      </a:r>
                      <a:r>
                        <a:rPr lang="en-GB" sz="10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</a:t>
                      </a:r>
                      <a:r>
                        <a:rPr lang="en-GB" sz="10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sur la table.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 </a:t>
                      </a:r>
                      <a:r>
                        <a:rPr lang="en-GB" sz="1000" b="1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gomme</a:t>
                      </a:r>
                      <a:r>
                        <a:rPr lang="en-GB" sz="10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</a:t>
                      </a:r>
                      <a:r>
                        <a:rPr lang="en-GB" sz="10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à </a:t>
                      </a:r>
                      <a:r>
                        <a:rPr lang="en-GB" sz="1000" b="1" dirty="0" err="1">
                          <a:latin typeface="+mn-lt"/>
                        </a:rPr>
                        <a:t>côté</a:t>
                      </a:r>
                      <a:r>
                        <a:rPr lang="en-GB" sz="1000" b="1" baseline="0" dirty="0">
                          <a:latin typeface="+mn-lt"/>
                        </a:rPr>
                        <a:t> de la </a:t>
                      </a:r>
                      <a:r>
                        <a:rPr lang="en-GB" sz="1000" b="1" baseline="0" dirty="0" err="1">
                          <a:latin typeface="+mn-lt"/>
                        </a:rPr>
                        <a:t>règle</a:t>
                      </a:r>
                      <a:r>
                        <a:rPr lang="en-GB" sz="1000" b="1" baseline="0" dirty="0">
                          <a:latin typeface="+mn-lt"/>
                        </a:rPr>
                        <a:t>.</a:t>
                      </a:r>
                      <a:endParaRPr lang="en-GB" sz="1000" b="1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099272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9711055"/>
              </p:ext>
            </p:extLst>
          </p:nvPr>
        </p:nvGraphicFramePr>
        <p:xfrm>
          <a:off x="156551" y="8226407"/>
          <a:ext cx="3112341" cy="146304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3112341">
                  <a:extLst>
                    <a:ext uri="{9D8B030D-6E8A-4147-A177-3AD203B41FA5}">
                      <a16:colId xmlns:a16="http://schemas.microsoft.com/office/drawing/2014/main" val="754516515"/>
                    </a:ext>
                  </a:extLst>
                </a:gridCol>
              </a:tblGrid>
              <a:tr h="153326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Lesson ideas</a:t>
                      </a:r>
                      <a:endParaRPr lang="en-GB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443936"/>
                  </a:ext>
                </a:extLst>
              </a:tr>
              <a:tr h="496724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PLN VLE Stage 2 Autumn 1 </a:t>
                      </a:r>
                      <a:r>
                        <a:rPr lang="en-GB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LINK</a:t>
                      </a:r>
                      <a:endParaRPr lang="en-GB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Dans ma </a:t>
                      </a:r>
                      <a:r>
                        <a:rPr lang="en-GB" sz="10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trousse</a:t>
                      </a:r>
                      <a:r>
                        <a:rPr lang="en-GB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song </a:t>
                      </a:r>
                      <a:r>
                        <a:rPr lang="en-GB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LINK</a:t>
                      </a:r>
                      <a:endParaRPr lang="en-GB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Prepositions song </a:t>
                      </a:r>
                      <a:r>
                        <a:rPr lang="en-GB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LINK</a:t>
                      </a:r>
                      <a:endParaRPr lang="en-GB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Jacques à </a:t>
                      </a:r>
                      <a:r>
                        <a:rPr lang="en-GB" sz="10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dit</a:t>
                      </a:r>
                      <a:r>
                        <a:rPr lang="en-GB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for classroom commands.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Reading and listening - Qu-</a:t>
                      </a:r>
                      <a:r>
                        <a:rPr lang="en-GB" sz="10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</a:t>
                      </a:r>
                      <a:r>
                        <a:rPr lang="en-GB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qu’il</a:t>
                      </a:r>
                      <a:r>
                        <a:rPr lang="en-GB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 a dans ta </a:t>
                      </a:r>
                      <a:r>
                        <a:rPr lang="en-GB" sz="100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trousse</a:t>
                      </a:r>
                      <a:r>
                        <a:rPr lang="en-GB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Move the pen preposition game.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School map – describe the school.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2795563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7381961"/>
              </p:ext>
            </p:extLst>
          </p:nvPr>
        </p:nvGraphicFramePr>
        <p:xfrm>
          <a:off x="156554" y="1218647"/>
          <a:ext cx="3112341" cy="1078661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3112341">
                  <a:extLst>
                    <a:ext uri="{9D8B030D-6E8A-4147-A177-3AD203B41FA5}">
                      <a16:colId xmlns:a16="http://schemas.microsoft.com/office/drawing/2014/main" val="754516515"/>
                    </a:ext>
                  </a:extLst>
                </a:gridCol>
              </a:tblGrid>
              <a:tr h="241393">
                <a:tc>
                  <a:txBody>
                    <a:bodyPr/>
                    <a:lstStyle/>
                    <a:p>
                      <a:pPr algn="ctr"/>
                      <a:r>
                        <a:rPr lang="en-GB" sz="1350" dirty="0"/>
                        <a:t>Prior learning ( Year 3)</a:t>
                      </a:r>
                      <a:endParaRPr lang="en-GB" sz="135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443936"/>
                  </a:ext>
                </a:extLst>
              </a:tr>
              <a:tr h="781481">
                <a:tc>
                  <a:txBody>
                    <a:bodyPr/>
                    <a:lstStyle/>
                    <a:p>
                      <a:r>
                        <a:rPr lang="en-GB" sz="1000" kern="1200" dirty="0">
                          <a:effectLst/>
                        </a:rPr>
                        <a:t>1st person singular</a:t>
                      </a:r>
                      <a:r>
                        <a:rPr lang="en-GB" sz="1000" kern="1200" baseline="0" dirty="0">
                          <a:effectLst/>
                        </a:rPr>
                        <a:t> ( Je, </a:t>
                      </a:r>
                      <a:r>
                        <a:rPr lang="en-GB" sz="1000" kern="1200" baseline="0" dirty="0" err="1">
                          <a:effectLst/>
                        </a:rPr>
                        <a:t>tu</a:t>
                      </a:r>
                      <a:r>
                        <a:rPr lang="en-GB" sz="1000" kern="1200" baseline="0" dirty="0">
                          <a:effectLst/>
                        </a:rPr>
                        <a:t>, </a:t>
                      </a:r>
                      <a:r>
                        <a:rPr lang="en-GB" sz="1000" kern="1200" baseline="0" dirty="0" err="1">
                          <a:effectLst/>
                        </a:rPr>
                        <a:t>il</a:t>
                      </a:r>
                      <a:r>
                        <a:rPr lang="en-GB" sz="1000" kern="1200" baseline="0" dirty="0">
                          <a:effectLst/>
                        </a:rPr>
                        <a:t>/</a:t>
                      </a:r>
                      <a:r>
                        <a:rPr lang="en-GB" sz="1000" kern="1200" baseline="0" dirty="0" err="1">
                          <a:effectLst/>
                        </a:rPr>
                        <a:t>elle</a:t>
                      </a:r>
                      <a:r>
                        <a:rPr lang="en-GB" sz="1000" kern="1200" baseline="0" dirty="0">
                          <a:effectLst/>
                        </a:rPr>
                        <a:t>) </a:t>
                      </a:r>
                      <a:endParaRPr lang="en-GB" sz="1000" kern="1200" dirty="0">
                        <a:effectLst/>
                      </a:endParaRPr>
                    </a:p>
                    <a:p>
                      <a:r>
                        <a:rPr lang="en-GB" sz="1000" kern="1200" dirty="0">
                          <a:effectLst/>
                        </a:rPr>
                        <a:t>Asking questions </a:t>
                      </a:r>
                    </a:p>
                    <a:p>
                      <a:r>
                        <a:rPr lang="en-GB" sz="1000" kern="1200" dirty="0">
                          <a:effectLst/>
                        </a:rPr>
                        <a:t>Indefinite article</a:t>
                      </a:r>
                      <a:r>
                        <a:rPr lang="en-GB" sz="1000" kern="1200" baseline="0" dirty="0">
                          <a:effectLst/>
                        </a:rPr>
                        <a:t> ( un, une, des)</a:t>
                      </a:r>
                    </a:p>
                    <a:p>
                      <a:r>
                        <a:rPr lang="en-GB" sz="1000" kern="1200" baseline="0" dirty="0">
                          <a:effectLst/>
                        </a:rPr>
                        <a:t>Definite article ( le, la, les)</a:t>
                      </a:r>
                      <a:endParaRPr lang="en-GB" sz="1000" kern="120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8927862"/>
                  </a:ext>
                </a:extLst>
              </a:tr>
            </a:tbl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257" y="65096"/>
            <a:ext cx="6639119" cy="54017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81999" y="156835"/>
            <a:ext cx="249958" cy="28044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0895" y="156835"/>
            <a:ext cx="249958" cy="280440"/>
          </a:xfrm>
          <a:prstGeom prst="rect">
            <a:avLst/>
          </a:prstGeom>
        </p:spPr>
      </p:pic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37D0B01B-C845-41E5-8F8B-3944E36AA7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1427973"/>
              </p:ext>
            </p:extLst>
          </p:nvPr>
        </p:nvGraphicFramePr>
        <p:xfrm>
          <a:off x="156552" y="6190085"/>
          <a:ext cx="3112341" cy="19431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041232">
                  <a:extLst>
                    <a:ext uri="{9D8B030D-6E8A-4147-A177-3AD203B41FA5}">
                      <a16:colId xmlns:a16="http://schemas.microsoft.com/office/drawing/2014/main" val="754516515"/>
                    </a:ext>
                  </a:extLst>
                </a:gridCol>
                <a:gridCol w="2071109">
                  <a:extLst>
                    <a:ext uri="{9D8B030D-6E8A-4147-A177-3AD203B41FA5}">
                      <a16:colId xmlns:a16="http://schemas.microsoft.com/office/drawing/2014/main" val="751772659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n-GB" baseline="0" dirty="0"/>
                        <a:t>Key Grammar</a:t>
                      </a:r>
                      <a:endParaRPr lang="en-GB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4439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Prepositions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sur,</a:t>
                      </a:r>
                      <a:r>
                        <a:rPr lang="en-GB" sz="10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sous, dans, derrière, </a:t>
                      </a:r>
                      <a:r>
                        <a:rPr lang="en-GB" sz="1000" b="1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devant</a:t>
                      </a:r>
                      <a:r>
                        <a:rPr lang="en-GB" sz="10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pPr algn="l"/>
                      <a:r>
                        <a:rPr lang="en-GB" sz="1000" b="1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</a:t>
                      </a:r>
                      <a:r>
                        <a:rPr lang="en-GB" sz="10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face de, </a:t>
                      </a:r>
                      <a:r>
                        <a:rPr lang="en-GB" sz="1000" b="1" dirty="0">
                          <a:latin typeface="+mn-lt"/>
                        </a:rPr>
                        <a:t>à </a:t>
                      </a:r>
                      <a:r>
                        <a:rPr lang="en-GB" sz="1000" b="1" dirty="0" err="1">
                          <a:latin typeface="+mn-lt"/>
                        </a:rPr>
                        <a:t>côté</a:t>
                      </a:r>
                      <a:r>
                        <a:rPr lang="en-GB" sz="1000" b="1" baseline="0" dirty="0">
                          <a:latin typeface="+mn-lt"/>
                        </a:rPr>
                        <a:t> de</a:t>
                      </a:r>
                    </a:p>
                    <a:p>
                      <a:pPr algn="l"/>
                      <a:r>
                        <a:rPr lang="en-GB" sz="10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on, under, in, behind, in front of, opposite, next to</a:t>
                      </a:r>
                      <a:endParaRPr lang="en-GB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89278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Imperative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latin typeface="+mn-lt"/>
                        </a:rPr>
                        <a:t>Regardez</a:t>
                      </a:r>
                    </a:p>
                    <a:p>
                      <a:pPr algn="l"/>
                      <a:r>
                        <a:rPr lang="en-GB" sz="1000" b="0" i="0" dirty="0" err="1"/>
                        <a:t>Ecoutez</a:t>
                      </a:r>
                      <a:r>
                        <a:rPr lang="en-GB" sz="1000" b="0" i="0" dirty="0"/>
                        <a:t> </a:t>
                      </a:r>
                      <a:r>
                        <a:rPr lang="en-GB" sz="1000" b="0" i="0" dirty="0" err="1"/>
                        <a:t>etc</a:t>
                      </a:r>
                      <a:endParaRPr lang="en-GB" sz="1000" b="0" i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9411962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l"/>
                      <a:r>
                        <a:rPr lang="en-US" sz="1000" i="1" dirty="0"/>
                        <a:t>To say “I have a” in French we use </a:t>
                      </a:r>
                      <a:r>
                        <a:rPr lang="en-US" sz="1000" b="1" i="1" dirty="0" err="1"/>
                        <a:t>j’ai</a:t>
                      </a:r>
                      <a:r>
                        <a:rPr lang="en-US" sz="1000" b="1" i="1" dirty="0"/>
                        <a:t> un/</a:t>
                      </a:r>
                      <a:r>
                        <a:rPr lang="en-US" sz="1000" b="1" i="1" dirty="0" err="1"/>
                        <a:t>une</a:t>
                      </a:r>
                      <a:r>
                        <a:rPr lang="en-US" sz="1000" b="1" i="1" dirty="0"/>
                        <a:t> </a:t>
                      </a:r>
                      <a:r>
                        <a:rPr lang="en-US" sz="1000" i="1" dirty="0"/>
                        <a:t>.</a:t>
                      </a:r>
                    </a:p>
                    <a:p>
                      <a:pPr algn="l"/>
                      <a:r>
                        <a:rPr lang="en-US" sz="1000" i="1" dirty="0"/>
                        <a:t>To say the negative ( I don’t have a...) we use </a:t>
                      </a:r>
                      <a:r>
                        <a:rPr lang="en-US" sz="1000" b="1" i="1" dirty="0"/>
                        <a:t>je </a:t>
                      </a:r>
                      <a:r>
                        <a:rPr lang="en-US" sz="1000" b="1" i="1" dirty="0" err="1"/>
                        <a:t>n’ai</a:t>
                      </a:r>
                      <a:r>
                        <a:rPr lang="en-US" sz="1000" b="1" i="1" dirty="0"/>
                        <a:t> pas de…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/>
                      <a:endParaRPr lang="en-GB" sz="900" i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82001177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4411174"/>
              </p:ext>
            </p:extLst>
          </p:nvPr>
        </p:nvGraphicFramePr>
        <p:xfrm>
          <a:off x="3400816" y="1201302"/>
          <a:ext cx="3267398" cy="75742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16351">
                  <a:extLst>
                    <a:ext uri="{9D8B030D-6E8A-4147-A177-3AD203B41FA5}">
                      <a16:colId xmlns:a16="http://schemas.microsoft.com/office/drawing/2014/main" val="754516515"/>
                    </a:ext>
                  </a:extLst>
                </a:gridCol>
                <a:gridCol w="1651047">
                  <a:extLst>
                    <a:ext uri="{9D8B030D-6E8A-4147-A177-3AD203B41FA5}">
                      <a16:colId xmlns:a16="http://schemas.microsoft.com/office/drawing/2014/main" val="751772659"/>
                    </a:ext>
                  </a:extLst>
                </a:gridCol>
              </a:tblGrid>
              <a:tr h="270659">
                <a:tc gridSpan="2">
                  <a:txBody>
                    <a:bodyPr/>
                    <a:lstStyle/>
                    <a:p>
                      <a:pPr algn="ctr"/>
                      <a:r>
                        <a:rPr lang="en-GB" baseline="0" dirty="0"/>
                        <a:t>Key Vocabulary</a:t>
                      </a:r>
                      <a:endParaRPr lang="en-GB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443936"/>
                  </a:ext>
                </a:extLst>
              </a:tr>
              <a:tr h="270659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French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English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8927862"/>
                  </a:ext>
                </a:extLst>
              </a:tr>
              <a:tr h="223638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err="1">
                          <a:latin typeface="+mn-lt"/>
                        </a:rPr>
                        <a:t>regardez</a:t>
                      </a:r>
                      <a:endParaRPr lang="en-GB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i="0" dirty="0">
                          <a:latin typeface="+mn-lt"/>
                        </a:rPr>
                        <a:t>look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9411962"/>
                  </a:ext>
                </a:extLst>
              </a:tr>
              <a:tr h="211037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err="1">
                          <a:latin typeface="+mn-lt"/>
                        </a:rPr>
                        <a:t>répétez</a:t>
                      </a:r>
                      <a:endParaRPr lang="en-GB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i="0" dirty="0">
                          <a:latin typeface="+mn-lt"/>
                        </a:rPr>
                        <a:t>repeat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232340"/>
                  </a:ext>
                </a:extLst>
              </a:tr>
              <a:tr h="211037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err="1">
                          <a:latin typeface="+mn-lt"/>
                        </a:rPr>
                        <a:t>ecoutez</a:t>
                      </a:r>
                      <a:endParaRPr lang="en-GB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i="0" dirty="0">
                          <a:latin typeface="+mn-lt"/>
                        </a:rPr>
                        <a:t>listen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4401479"/>
                  </a:ext>
                </a:extLst>
              </a:tr>
              <a:tr h="211037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err="1">
                          <a:latin typeface="+mn-lt"/>
                        </a:rPr>
                        <a:t>levez</a:t>
                      </a:r>
                      <a:r>
                        <a:rPr lang="en-GB" sz="1000" dirty="0">
                          <a:latin typeface="+mn-lt"/>
                        </a:rPr>
                        <a:t> - </a:t>
                      </a:r>
                      <a:r>
                        <a:rPr lang="en-GB" sz="1000" dirty="0" err="1">
                          <a:latin typeface="+mn-lt"/>
                        </a:rPr>
                        <a:t>vous</a:t>
                      </a:r>
                      <a:endParaRPr lang="en-GB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i="0" dirty="0">
                          <a:latin typeface="+mn-lt"/>
                        </a:rPr>
                        <a:t>stand up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1074514"/>
                  </a:ext>
                </a:extLst>
              </a:tr>
              <a:tr h="211037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err="1">
                          <a:latin typeface="+mn-lt"/>
                        </a:rPr>
                        <a:t>asseyez</a:t>
                      </a:r>
                      <a:r>
                        <a:rPr lang="en-GB" sz="1000" baseline="0" dirty="0">
                          <a:latin typeface="+mn-lt"/>
                        </a:rPr>
                        <a:t>- </a:t>
                      </a:r>
                      <a:r>
                        <a:rPr lang="en-GB" sz="1000" baseline="0" dirty="0" err="1">
                          <a:latin typeface="+mn-lt"/>
                        </a:rPr>
                        <a:t>vous</a:t>
                      </a:r>
                      <a:endParaRPr lang="en-GB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i="0" dirty="0">
                          <a:latin typeface="+mn-lt"/>
                        </a:rPr>
                        <a:t>sit down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2711339"/>
                  </a:ext>
                </a:extLst>
              </a:tr>
              <a:tr h="211037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err="1">
                          <a:latin typeface="+mn-lt"/>
                        </a:rPr>
                        <a:t>comptez</a:t>
                      </a:r>
                      <a:r>
                        <a:rPr lang="en-GB" sz="1000" dirty="0">
                          <a:latin typeface="+mn-lt"/>
                        </a:rPr>
                        <a:t> avec </a:t>
                      </a:r>
                      <a:r>
                        <a:rPr lang="en-GB" sz="1000" dirty="0" err="1">
                          <a:latin typeface="+mn-lt"/>
                        </a:rPr>
                        <a:t>moi</a:t>
                      </a:r>
                      <a:endParaRPr lang="en-GB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i="0" dirty="0">
                          <a:latin typeface="+mn-lt"/>
                        </a:rPr>
                        <a:t>count with 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2922993"/>
                  </a:ext>
                </a:extLst>
              </a:tr>
              <a:tr h="211037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err="1">
                          <a:latin typeface="+mn-lt"/>
                        </a:rPr>
                        <a:t>chantez</a:t>
                      </a:r>
                      <a:r>
                        <a:rPr lang="en-GB" sz="1000" dirty="0">
                          <a:latin typeface="+mn-lt"/>
                        </a:rPr>
                        <a:t> avec</a:t>
                      </a:r>
                      <a:r>
                        <a:rPr lang="en-GB" sz="1000" baseline="0" dirty="0">
                          <a:latin typeface="+mn-lt"/>
                        </a:rPr>
                        <a:t> </a:t>
                      </a:r>
                      <a:r>
                        <a:rPr lang="en-GB" sz="1000" baseline="0" dirty="0" err="1">
                          <a:latin typeface="+mn-lt"/>
                        </a:rPr>
                        <a:t>moi</a:t>
                      </a:r>
                      <a:endParaRPr lang="en-GB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i="0" dirty="0">
                          <a:latin typeface="+mn-lt"/>
                        </a:rPr>
                        <a:t>sing with 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3255108"/>
                  </a:ext>
                </a:extLst>
              </a:tr>
              <a:tr h="211037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err="1">
                          <a:latin typeface="+mn-lt"/>
                        </a:rPr>
                        <a:t>trouvez</a:t>
                      </a:r>
                      <a:r>
                        <a:rPr lang="en-GB" sz="1000" dirty="0">
                          <a:latin typeface="+mn-lt"/>
                        </a:rPr>
                        <a:t> </a:t>
                      </a:r>
                      <a:r>
                        <a:rPr lang="en-GB" sz="1000" dirty="0" err="1">
                          <a:latin typeface="+mn-lt"/>
                        </a:rPr>
                        <a:t>moi</a:t>
                      </a:r>
                      <a:endParaRPr lang="en-GB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i="0" dirty="0">
                          <a:latin typeface="+mn-lt"/>
                        </a:rPr>
                        <a:t>find 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6588456"/>
                  </a:ext>
                </a:extLst>
              </a:tr>
              <a:tr h="211037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err="1">
                          <a:latin typeface="+mn-lt"/>
                        </a:rPr>
                        <a:t>montrez</a:t>
                      </a:r>
                      <a:r>
                        <a:rPr lang="en-GB" sz="1000" dirty="0">
                          <a:latin typeface="+mn-lt"/>
                        </a:rPr>
                        <a:t> </a:t>
                      </a:r>
                      <a:r>
                        <a:rPr lang="en-GB" sz="1000" dirty="0" err="1">
                          <a:latin typeface="+mn-lt"/>
                        </a:rPr>
                        <a:t>moi</a:t>
                      </a:r>
                      <a:endParaRPr lang="en-GB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i="0" dirty="0">
                          <a:latin typeface="+mn-lt"/>
                        </a:rPr>
                        <a:t>show 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0006718"/>
                  </a:ext>
                </a:extLst>
              </a:tr>
              <a:tr h="211037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+mn-lt"/>
                        </a:rPr>
                        <a:t>la </a:t>
                      </a:r>
                      <a:r>
                        <a:rPr lang="en-GB" sz="1000" dirty="0" err="1">
                          <a:latin typeface="+mn-lt"/>
                        </a:rPr>
                        <a:t>cour</a:t>
                      </a:r>
                      <a:r>
                        <a:rPr lang="en-GB" sz="1000" dirty="0">
                          <a:latin typeface="+mn-lt"/>
                        </a:rPr>
                        <a:t> de </a:t>
                      </a:r>
                      <a:r>
                        <a:rPr lang="en-GB" sz="1000" dirty="0" err="1">
                          <a:latin typeface="+mn-lt"/>
                        </a:rPr>
                        <a:t>récréation</a:t>
                      </a:r>
                      <a:r>
                        <a:rPr lang="en-GB" sz="1000" dirty="0">
                          <a:latin typeface="+mn-lt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i="0" dirty="0">
                          <a:latin typeface="+mn-lt"/>
                        </a:rPr>
                        <a:t>playground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23024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+mn-lt"/>
                        </a:rPr>
                        <a:t>la </a:t>
                      </a:r>
                      <a:r>
                        <a:rPr lang="en-GB" sz="1000" dirty="0" err="1">
                          <a:latin typeface="+mn-lt"/>
                        </a:rPr>
                        <a:t>cantine</a:t>
                      </a:r>
                      <a:r>
                        <a:rPr lang="en-GB" sz="1000" dirty="0">
                          <a:latin typeface="+mn-lt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i="0" dirty="0">
                          <a:latin typeface="+mn-lt"/>
                        </a:rPr>
                        <a:t>the dining 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3494943"/>
                  </a:ext>
                </a:extLst>
              </a:tr>
              <a:tr h="211037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+mn-lt"/>
                        </a:rPr>
                        <a:t>la salle des profs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i="0" dirty="0">
                          <a:latin typeface="+mn-lt"/>
                        </a:rPr>
                        <a:t>the staffroom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3278142"/>
                  </a:ext>
                </a:extLst>
              </a:tr>
              <a:tr h="211037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+mn-lt"/>
                        </a:rPr>
                        <a:t>la salle </a:t>
                      </a:r>
                      <a:r>
                        <a:rPr lang="en-GB" sz="1000" dirty="0" err="1">
                          <a:latin typeface="+mn-lt"/>
                        </a:rPr>
                        <a:t>informatique</a:t>
                      </a:r>
                      <a:r>
                        <a:rPr lang="en-GB" sz="1000" dirty="0">
                          <a:latin typeface="+mn-lt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i="0" dirty="0">
                          <a:latin typeface="+mn-lt"/>
                        </a:rPr>
                        <a:t>the </a:t>
                      </a:r>
                      <a:r>
                        <a:rPr lang="en-GB" sz="1000" i="0" dirty="0" err="1">
                          <a:latin typeface="+mn-lt"/>
                        </a:rPr>
                        <a:t>ict</a:t>
                      </a:r>
                      <a:r>
                        <a:rPr lang="en-GB" sz="1000" i="0" baseline="0" dirty="0">
                          <a:latin typeface="+mn-lt"/>
                        </a:rPr>
                        <a:t> room</a:t>
                      </a:r>
                      <a:endParaRPr lang="en-GB" sz="1000" i="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1548168"/>
                  </a:ext>
                </a:extLst>
              </a:tr>
              <a:tr h="211037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+mn-lt"/>
                        </a:rPr>
                        <a:t>les toilettes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i="0" dirty="0">
                          <a:latin typeface="+mn-lt"/>
                        </a:rPr>
                        <a:t>the toilettes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8132542"/>
                  </a:ext>
                </a:extLst>
              </a:tr>
              <a:tr h="211037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+mn-lt"/>
                        </a:rPr>
                        <a:t>le bureau du </a:t>
                      </a:r>
                      <a:r>
                        <a:rPr lang="en-GB" sz="1000" dirty="0" err="1">
                          <a:latin typeface="+mn-lt"/>
                        </a:rPr>
                        <a:t>directeur</a:t>
                      </a:r>
                      <a:r>
                        <a:rPr lang="en-GB" sz="1000" dirty="0">
                          <a:latin typeface="+mn-lt"/>
                        </a:rPr>
                        <a:t> </a:t>
                      </a:r>
                    </a:p>
                    <a:p>
                      <a:pPr algn="ctr"/>
                      <a:r>
                        <a:rPr lang="en-GB" sz="1000" dirty="0">
                          <a:latin typeface="+mn-lt"/>
                        </a:rPr>
                        <a:t>le bureau de la </a:t>
                      </a:r>
                      <a:r>
                        <a:rPr lang="en-GB" sz="1000" dirty="0" err="1">
                          <a:latin typeface="+mn-lt"/>
                        </a:rPr>
                        <a:t>directrice</a:t>
                      </a:r>
                      <a:endParaRPr lang="en-GB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i="0" dirty="0">
                          <a:latin typeface="+mn-lt"/>
                        </a:rPr>
                        <a:t>head teacher’s office (man/woman)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5837685"/>
                  </a:ext>
                </a:extLst>
              </a:tr>
              <a:tr h="211037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+mn-lt"/>
                        </a:rPr>
                        <a:t>la salle de </a:t>
                      </a:r>
                      <a:r>
                        <a:rPr lang="en-GB" sz="1000" dirty="0" err="1">
                          <a:latin typeface="+mn-lt"/>
                        </a:rPr>
                        <a:t>classe</a:t>
                      </a:r>
                      <a:r>
                        <a:rPr lang="en-GB" sz="1000" dirty="0">
                          <a:latin typeface="+mn-lt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i="0" dirty="0">
                          <a:latin typeface="+mn-lt"/>
                        </a:rPr>
                        <a:t>classroom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7683056"/>
                  </a:ext>
                </a:extLst>
              </a:tr>
              <a:tr h="211037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+mn-lt"/>
                        </a:rPr>
                        <a:t>un sac à dos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i="0" dirty="0">
                          <a:latin typeface="+mn-lt"/>
                        </a:rPr>
                        <a:t>rucksack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19847"/>
                  </a:ext>
                </a:extLst>
              </a:tr>
              <a:tr h="211037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+mn-lt"/>
                        </a:rPr>
                        <a:t>un crayon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i="0" dirty="0">
                          <a:latin typeface="+mn-lt"/>
                        </a:rPr>
                        <a:t>pencil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0852268"/>
                  </a:ext>
                </a:extLst>
              </a:tr>
              <a:tr h="211037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+mn-lt"/>
                        </a:rPr>
                        <a:t>un </a:t>
                      </a:r>
                      <a:r>
                        <a:rPr lang="en-GB" sz="1000" dirty="0" err="1">
                          <a:latin typeface="+mn-lt"/>
                        </a:rPr>
                        <a:t>stylo</a:t>
                      </a:r>
                      <a:endParaRPr lang="en-GB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i="0" dirty="0">
                          <a:latin typeface="+mn-lt"/>
                        </a:rPr>
                        <a:t>pen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2464454"/>
                  </a:ext>
                </a:extLst>
              </a:tr>
              <a:tr h="211037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+mn-lt"/>
                        </a:rPr>
                        <a:t>un livre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i="0" dirty="0">
                          <a:latin typeface="+mn-lt"/>
                        </a:rPr>
                        <a:t>book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3137506"/>
                  </a:ext>
                </a:extLst>
              </a:tr>
              <a:tr h="211037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+mn-lt"/>
                        </a:rPr>
                        <a:t>un </a:t>
                      </a:r>
                      <a:r>
                        <a:rPr lang="en-GB" sz="1000" dirty="0" err="1">
                          <a:latin typeface="+mn-lt"/>
                        </a:rPr>
                        <a:t>taille</a:t>
                      </a:r>
                      <a:r>
                        <a:rPr lang="en-GB" sz="1000" dirty="0">
                          <a:latin typeface="+mn-lt"/>
                        </a:rPr>
                        <a:t> de crayon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i="0" dirty="0">
                          <a:latin typeface="+mn-lt"/>
                        </a:rPr>
                        <a:t>pencil sharpener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561680"/>
                  </a:ext>
                </a:extLst>
              </a:tr>
              <a:tr h="211037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err="1">
                          <a:latin typeface="+mn-lt"/>
                        </a:rPr>
                        <a:t>une</a:t>
                      </a:r>
                      <a:r>
                        <a:rPr lang="en-GB" sz="1000" dirty="0">
                          <a:latin typeface="+mn-lt"/>
                        </a:rPr>
                        <a:t> </a:t>
                      </a:r>
                      <a:r>
                        <a:rPr lang="en-GB" sz="1000" dirty="0" err="1">
                          <a:latin typeface="+mn-lt"/>
                        </a:rPr>
                        <a:t>gomme</a:t>
                      </a:r>
                      <a:endParaRPr lang="en-GB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i="0" dirty="0">
                          <a:latin typeface="+mn-lt"/>
                        </a:rPr>
                        <a:t>rubber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5512794"/>
                  </a:ext>
                </a:extLst>
              </a:tr>
              <a:tr h="211037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err="1">
                          <a:latin typeface="+mn-lt"/>
                        </a:rPr>
                        <a:t>une</a:t>
                      </a:r>
                      <a:r>
                        <a:rPr lang="en-GB" sz="1000" dirty="0">
                          <a:latin typeface="+mn-lt"/>
                        </a:rPr>
                        <a:t> table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i="0" dirty="0">
                          <a:latin typeface="+mn-lt"/>
                        </a:rPr>
                        <a:t>table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72518"/>
                  </a:ext>
                </a:extLst>
              </a:tr>
              <a:tr h="211037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err="1">
                          <a:latin typeface="+mn-lt"/>
                        </a:rPr>
                        <a:t>une</a:t>
                      </a:r>
                      <a:r>
                        <a:rPr lang="en-GB" sz="1000" dirty="0">
                          <a:latin typeface="+mn-lt"/>
                        </a:rPr>
                        <a:t> chaise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i="0" dirty="0">
                          <a:latin typeface="+mn-lt"/>
                        </a:rPr>
                        <a:t>chair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5402003"/>
                  </a:ext>
                </a:extLst>
              </a:tr>
              <a:tr h="211037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err="1">
                          <a:latin typeface="+mn-lt"/>
                        </a:rPr>
                        <a:t>une</a:t>
                      </a:r>
                      <a:r>
                        <a:rPr lang="en-GB" sz="1000" dirty="0">
                          <a:latin typeface="+mn-lt"/>
                        </a:rPr>
                        <a:t>  </a:t>
                      </a:r>
                      <a:r>
                        <a:rPr lang="en-GB" sz="1000" dirty="0" err="1">
                          <a:latin typeface="+mn-lt"/>
                        </a:rPr>
                        <a:t>règle</a:t>
                      </a:r>
                      <a:endParaRPr lang="en-GB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i="0" dirty="0">
                          <a:latin typeface="+mn-lt"/>
                        </a:rPr>
                        <a:t>ruler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391781"/>
                  </a:ext>
                </a:extLst>
              </a:tr>
              <a:tr h="211037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+mn-lt"/>
                        </a:rPr>
                        <a:t>des </a:t>
                      </a:r>
                      <a:r>
                        <a:rPr lang="en-GB" sz="1000" dirty="0" err="1">
                          <a:latin typeface="+mn-lt"/>
                        </a:rPr>
                        <a:t>ciseaux</a:t>
                      </a:r>
                      <a:endParaRPr lang="en-GB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i="0" dirty="0">
                          <a:latin typeface="+mn-lt"/>
                        </a:rPr>
                        <a:t>scissors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9987937"/>
                  </a:ext>
                </a:extLst>
              </a:tr>
              <a:tr h="211037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+mn-lt"/>
                        </a:rPr>
                        <a:t>des crayons de couleurs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i="0" dirty="0">
                          <a:latin typeface="+mn-lt"/>
                        </a:rPr>
                        <a:t>coloured pencils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7345779"/>
                  </a:ext>
                </a:extLst>
              </a:tr>
              <a:tr h="211037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+mn-lt"/>
                        </a:rPr>
                        <a:t>de la </a:t>
                      </a:r>
                      <a:r>
                        <a:rPr lang="en-GB" sz="1000" dirty="0" err="1">
                          <a:latin typeface="+mn-lt"/>
                        </a:rPr>
                        <a:t>colle</a:t>
                      </a:r>
                      <a:r>
                        <a:rPr lang="en-GB" sz="1000" dirty="0">
                          <a:latin typeface="+mn-lt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i="0" dirty="0">
                          <a:latin typeface="+mn-lt"/>
                        </a:rPr>
                        <a:t>glue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13488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5485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870</TotalTime>
  <Words>456</Words>
  <Application>Microsoft Office PowerPoint</Application>
  <PresentationFormat>A4 Paper (210x297 mm)</PresentationFormat>
  <Paragraphs>110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Midfield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M Koziol</dc:creator>
  <cp:lastModifiedBy>Juliette Douglas-Saul</cp:lastModifiedBy>
  <cp:revision>86</cp:revision>
  <cp:lastPrinted>2022-07-12T13:12:54Z</cp:lastPrinted>
  <dcterms:created xsi:type="dcterms:W3CDTF">2019-07-07T18:53:37Z</dcterms:created>
  <dcterms:modified xsi:type="dcterms:W3CDTF">2023-09-05T09:58:02Z</dcterms:modified>
</cp:coreProperties>
</file>