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6858000" cy="9906000" type="A4"/>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66" d="100"/>
          <a:sy n="66" d="100"/>
        </p:scale>
        <p:origin x="462" y="-10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DA24398-1127-4BD9-BF3C-3D27B6A023B2}" type="datetimeFigureOut">
              <a:rPr lang="en-GB" smtClean="0"/>
              <a:t>02/09/2023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B8FC87C-3029-468D-94B5-EA243873ECD1}" type="slidenum">
              <a:rPr lang="en-GB" smtClean="0"/>
              <a:t>‹#›</a:t>
            </a:fld>
            <a:endParaRPr lang="en-GB"/>
          </a:p>
        </p:txBody>
      </p:sp>
    </p:spTree>
    <p:extLst>
      <p:ext uri="{BB962C8B-B14F-4D97-AF65-F5344CB8AC3E}">
        <p14:creationId xmlns:p14="http://schemas.microsoft.com/office/powerpoint/2010/main" val="16094147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A24398-1127-4BD9-BF3C-3D27B6A023B2}" type="datetimeFigureOut">
              <a:rPr lang="en-GB" smtClean="0"/>
              <a:t>02/09/2023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B8FC87C-3029-468D-94B5-EA243873ECD1}" type="slidenum">
              <a:rPr lang="en-GB" smtClean="0"/>
              <a:t>‹#›</a:t>
            </a:fld>
            <a:endParaRPr lang="en-GB"/>
          </a:p>
        </p:txBody>
      </p:sp>
    </p:spTree>
    <p:extLst>
      <p:ext uri="{BB962C8B-B14F-4D97-AF65-F5344CB8AC3E}">
        <p14:creationId xmlns:p14="http://schemas.microsoft.com/office/powerpoint/2010/main" val="39519380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A24398-1127-4BD9-BF3C-3D27B6A023B2}" type="datetimeFigureOut">
              <a:rPr lang="en-GB" smtClean="0"/>
              <a:t>02/09/2023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B8FC87C-3029-468D-94B5-EA243873ECD1}" type="slidenum">
              <a:rPr lang="en-GB" smtClean="0"/>
              <a:t>‹#›</a:t>
            </a:fld>
            <a:endParaRPr lang="en-GB"/>
          </a:p>
        </p:txBody>
      </p:sp>
    </p:spTree>
    <p:extLst>
      <p:ext uri="{BB962C8B-B14F-4D97-AF65-F5344CB8AC3E}">
        <p14:creationId xmlns:p14="http://schemas.microsoft.com/office/powerpoint/2010/main" val="3452166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A24398-1127-4BD9-BF3C-3D27B6A023B2}" type="datetimeFigureOut">
              <a:rPr lang="en-GB" smtClean="0"/>
              <a:t>02/09/2023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B8FC87C-3029-468D-94B5-EA243873ECD1}" type="slidenum">
              <a:rPr lang="en-GB" smtClean="0"/>
              <a:t>‹#›</a:t>
            </a:fld>
            <a:endParaRPr lang="en-GB"/>
          </a:p>
        </p:txBody>
      </p:sp>
    </p:spTree>
    <p:extLst>
      <p:ext uri="{BB962C8B-B14F-4D97-AF65-F5344CB8AC3E}">
        <p14:creationId xmlns:p14="http://schemas.microsoft.com/office/powerpoint/2010/main" val="14196039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DA24398-1127-4BD9-BF3C-3D27B6A023B2}" type="datetimeFigureOut">
              <a:rPr lang="en-GB" smtClean="0"/>
              <a:t>02/09/2023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B8FC87C-3029-468D-94B5-EA243873ECD1}" type="slidenum">
              <a:rPr lang="en-GB" smtClean="0"/>
              <a:t>‹#›</a:t>
            </a:fld>
            <a:endParaRPr lang="en-GB"/>
          </a:p>
        </p:txBody>
      </p:sp>
    </p:spTree>
    <p:extLst>
      <p:ext uri="{BB962C8B-B14F-4D97-AF65-F5344CB8AC3E}">
        <p14:creationId xmlns:p14="http://schemas.microsoft.com/office/powerpoint/2010/main" val="27591360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DA24398-1127-4BD9-BF3C-3D27B6A023B2}" type="datetimeFigureOut">
              <a:rPr lang="en-GB" smtClean="0"/>
              <a:t>02/09/2023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B8FC87C-3029-468D-94B5-EA243873ECD1}" type="slidenum">
              <a:rPr lang="en-GB" smtClean="0"/>
              <a:t>‹#›</a:t>
            </a:fld>
            <a:endParaRPr lang="en-GB"/>
          </a:p>
        </p:txBody>
      </p:sp>
    </p:spTree>
    <p:extLst>
      <p:ext uri="{BB962C8B-B14F-4D97-AF65-F5344CB8AC3E}">
        <p14:creationId xmlns:p14="http://schemas.microsoft.com/office/powerpoint/2010/main" val="32457915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DA24398-1127-4BD9-BF3C-3D27B6A023B2}" type="datetimeFigureOut">
              <a:rPr lang="en-GB" smtClean="0"/>
              <a:t>02/09/2023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B8FC87C-3029-468D-94B5-EA243873ECD1}" type="slidenum">
              <a:rPr lang="en-GB" smtClean="0"/>
              <a:t>‹#›</a:t>
            </a:fld>
            <a:endParaRPr lang="en-GB"/>
          </a:p>
        </p:txBody>
      </p:sp>
    </p:spTree>
    <p:extLst>
      <p:ext uri="{BB962C8B-B14F-4D97-AF65-F5344CB8AC3E}">
        <p14:creationId xmlns:p14="http://schemas.microsoft.com/office/powerpoint/2010/main" val="7455341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DA24398-1127-4BD9-BF3C-3D27B6A023B2}" type="datetimeFigureOut">
              <a:rPr lang="en-GB" smtClean="0"/>
              <a:t>02/09/2023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B8FC87C-3029-468D-94B5-EA243873ECD1}" type="slidenum">
              <a:rPr lang="en-GB" smtClean="0"/>
              <a:t>‹#›</a:t>
            </a:fld>
            <a:endParaRPr lang="en-GB"/>
          </a:p>
        </p:txBody>
      </p:sp>
    </p:spTree>
    <p:extLst>
      <p:ext uri="{BB962C8B-B14F-4D97-AF65-F5344CB8AC3E}">
        <p14:creationId xmlns:p14="http://schemas.microsoft.com/office/powerpoint/2010/main" val="38597709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A24398-1127-4BD9-BF3C-3D27B6A023B2}" type="datetimeFigureOut">
              <a:rPr lang="en-GB" smtClean="0"/>
              <a:t>02/09/2023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B8FC87C-3029-468D-94B5-EA243873ECD1}" type="slidenum">
              <a:rPr lang="en-GB" smtClean="0"/>
              <a:t>‹#›</a:t>
            </a:fld>
            <a:endParaRPr lang="en-GB"/>
          </a:p>
        </p:txBody>
      </p:sp>
    </p:spTree>
    <p:extLst>
      <p:ext uri="{BB962C8B-B14F-4D97-AF65-F5344CB8AC3E}">
        <p14:creationId xmlns:p14="http://schemas.microsoft.com/office/powerpoint/2010/main" val="24823532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7DA24398-1127-4BD9-BF3C-3D27B6A023B2}" type="datetimeFigureOut">
              <a:rPr lang="en-GB" smtClean="0"/>
              <a:t>02/09/2023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B8FC87C-3029-468D-94B5-EA243873ECD1}" type="slidenum">
              <a:rPr lang="en-GB" smtClean="0"/>
              <a:t>‹#›</a:t>
            </a:fld>
            <a:endParaRPr lang="en-GB"/>
          </a:p>
        </p:txBody>
      </p:sp>
    </p:spTree>
    <p:extLst>
      <p:ext uri="{BB962C8B-B14F-4D97-AF65-F5344CB8AC3E}">
        <p14:creationId xmlns:p14="http://schemas.microsoft.com/office/powerpoint/2010/main" val="28913067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7DA24398-1127-4BD9-BF3C-3D27B6A023B2}" type="datetimeFigureOut">
              <a:rPr lang="en-GB" smtClean="0"/>
              <a:t>02/09/2023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B8FC87C-3029-468D-94B5-EA243873ECD1}" type="slidenum">
              <a:rPr lang="en-GB" smtClean="0"/>
              <a:t>‹#›</a:t>
            </a:fld>
            <a:endParaRPr lang="en-GB"/>
          </a:p>
        </p:txBody>
      </p:sp>
    </p:spTree>
    <p:extLst>
      <p:ext uri="{BB962C8B-B14F-4D97-AF65-F5344CB8AC3E}">
        <p14:creationId xmlns:p14="http://schemas.microsoft.com/office/powerpoint/2010/main" val="19482414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7DA24398-1127-4BD9-BF3C-3D27B6A023B2}" type="datetimeFigureOut">
              <a:rPr lang="en-GB" smtClean="0"/>
              <a:t>02/09/2023</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8B8FC87C-3029-468D-94B5-EA243873ECD1}" type="slidenum">
              <a:rPr lang="en-GB" smtClean="0"/>
              <a:t>‹#›</a:t>
            </a:fld>
            <a:endParaRPr lang="en-GB"/>
          </a:p>
        </p:txBody>
      </p:sp>
    </p:spTree>
    <p:extLst>
      <p:ext uri="{BB962C8B-B14F-4D97-AF65-F5344CB8AC3E}">
        <p14:creationId xmlns:p14="http://schemas.microsoft.com/office/powerpoint/2010/main" val="3473749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4113897"/>
              </p:ext>
            </p:extLst>
          </p:nvPr>
        </p:nvGraphicFramePr>
        <p:xfrm>
          <a:off x="119160" y="580033"/>
          <a:ext cx="6601216" cy="306287"/>
        </p:xfrm>
        <a:graphic>
          <a:graphicData uri="http://schemas.openxmlformats.org/drawingml/2006/table">
            <a:tbl>
              <a:tblPr firstRow="1" bandRow="1">
                <a:tableStyleId>{BC89EF96-8CEA-46FF-86C4-4CE0E7609802}</a:tableStyleId>
              </a:tblPr>
              <a:tblGrid>
                <a:gridCol w="509490">
                  <a:extLst>
                    <a:ext uri="{9D8B030D-6E8A-4147-A177-3AD203B41FA5}">
                      <a16:colId xmlns:a16="http://schemas.microsoft.com/office/drawing/2014/main" val="960009268"/>
                    </a:ext>
                  </a:extLst>
                </a:gridCol>
                <a:gridCol w="4510088">
                  <a:extLst>
                    <a:ext uri="{9D8B030D-6E8A-4147-A177-3AD203B41FA5}">
                      <a16:colId xmlns:a16="http://schemas.microsoft.com/office/drawing/2014/main" val="770037360"/>
                    </a:ext>
                  </a:extLst>
                </a:gridCol>
                <a:gridCol w="608919">
                  <a:extLst>
                    <a:ext uri="{9D8B030D-6E8A-4147-A177-3AD203B41FA5}">
                      <a16:colId xmlns:a16="http://schemas.microsoft.com/office/drawing/2014/main" val="3879841513"/>
                    </a:ext>
                  </a:extLst>
                </a:gridCol>
                <a:gridCol w="972719">
                  <a:extLst>
                    <a:ext uri="{9D8B030D-6E8A-4147-A177-3AD203B41FA5}">
                      <a16:colId xmlns:a16="http://schemas.microsoft.com/office/drawing/2014/main" val="51580038"/>
                    </a:ext>
                  </a:extLst>
                </a:gridCol>
              </a:tblGrid>
              <a:tr h="306287">
                <a:tc>
                  <a:txBody>
                    <a:bodyPr/>
                    <a:lstStyle/>
                    <a:p>
                      <a:pPr algn="ctr"/>
                      <a:r>
                        <a:rPr lang="en-GB" sz="1200" dirty="0"/>
                        <a:t>RWV</a:t>
                      </a:r>
                      <a:r>
                        <a:rPr lang="en-GB" dirty="0"/>
                        <a:t> </a:t>
                      </a:r>
                    </a:p>
                  </a:txBody>
                  <a:tcPr/>
                </a:tc>
                <a:tc>
                  <a:txBody>
                    <a:bodyPr/>
                    <a:lstStyle/>
                    <a:p>
                      <a:pPr algn="l">
                        <a:lnSpc>
                          <a:spcPct val="107000"/>
                        </a:lnSpc>
                        <a:spcAft>
                          <a:spcPts val="800"/>
                        </a:spcAft>
                      </a:pPr>
                      <a:r>
                        <a:rPr lang="en-GB" sz="1150" dirty="0">
                          <a:effectLst/>
                          <a:latin typeface="Calibri" panose="020F0502020204030204" pitchFamily="34" charset="0"/>
                          <a:ea typeface="Calibri" panose="020F0502020204030204" pitchFamily="34" charset="0"/>
                          <a:cs typeface="Times New Roman" panose="02020603050405020304" pitchFamily="18" charset="0"/>
                        </a:rPr>
                        <a:t>How do family life and festivals show what matters to Jewish people?</a:t>
                      </a:r>
                    </a:p>
                  </a:txBody>
                  <a:tcPr marL="114300" marR="114300" marT="0" marB="0" anchor="ctr"/>
                </a:tc>
                <a:tc>
                  <a:txBody>
                    <a:bodyPr/>
                    <a:lstStyle/>
                    <a:p>
                      <a:pPr algn="ctr"/>
                      <a:r>
                        <a:rPr lang="en-GB" sz="1200" dirty="0"/>
                        <a:t>Year 4</a:t>
                      </a:r>
                    </a:p>
                  </a:txBody>
                  <a:tcPr/>
                </a:tc>
                <a:tc>
                  <a:txBody>
                    <a:bodyPr/>
                    <a:lstStyle/>
                    <a:p>
                      <a:pPr algn="ctr"/>
                      <a:r>
                        <a:rPr lang="en-GB" sz="1200" dirty="0"/>
                        <a:t>Autumn 1</a:t>
                      </a:r>
                    </a:p>
                  </a:txBody>
                  <a:tcPr/>
                </a:tc>
                <a:extLst>
                  <a:ext uri="{0D108BD9-81ED-4DB2-BD59-A6C34878D82A}">
                    <a16:rowId xmlns:a16="http://schemas.microsoft.com/office/drawing/2014/main" val="3975170719"/>
                  </a:ext>
                </a:extLst>
              </a:tr>
            </a:tbl>
          </a:graphicData>
        </a:graphic>
      </p:graphicFrame>
      <p:pic>
        <p:nvPicPr>
          <p:cNvPr id="9" name="Picture 8"/>
          <p:cNvPicPr>
            <a:picLocks noChangeAspect="1"/>
          </p:cNvPicPr>
          <p:nvPr/>
        </p:nvPicPr>
        <p:blipFill>
          <a:blip r:embed="rId2"/>
          <a:stretch>
            <a:fillRect/>
          </a:stretch>
        </p:blipFill>
        <p:spPr>
          <a:xfrm>
            <a:off x="100209" y="39855"/>
            <a:ext cx="6639119" cy="540178"/>
          </a:xfrm>
          <a:prstGeom prst="rect">
            <a:avLst/>
          </a:prstGeom>
        </p:spPr>
      </p:pic>
      <p:pic>
        <p:nvPicPr>
          <p:cNvPr id="11" name="Picture 10"/>
          <p:cNvPicPr>
            <a:picLocks noChangeAspect="1"/>
          </p:cNvPicPr>
          <p:nvPr/>
        </p:nvPicPr>
        <p:blipFill>
          <a:blip r:embed="rId3"/>
          <a:stretch>
            <a:fillRect/>
          </a:stretch>
        </p:blipFill>
        <p:spPr>
          <a:xfrm>
            <a:off x="6281999" y="156835"/>
            <a:ext cx="249958" cy="280440"/>
          </a:xfrm>
          <a:prstGeom prst="rect">
            <a:avLst/>
          </a:prstGeom>
        </p:spPr>
      </p:pic>
      <p:pic>
        <p:nvPicPr>
          <p:cNvPr id="12" name="Picture 11"/>
          <p:cNvPicPr>
            <a:picLocks noChangeAspect="1"/>
          </p:cNvPicPr>
          <p:nvPr/>
        </p:nvPicPr>
        <p:blipFill>
          <a:blip r:embed="rId3"/>
          <a:stretch>
            <a:fillRect/>
          </a:stretch>
        </p:blipFill>
        <p:spPr>
          <a:xfrm>
            <a:off x="288972" y="156873"/>
            <a:ext cx="249958" cy="280440"/>
          </a:xfrm>
          <a:prstGeom prst="rect">
            <a:avLst/>
          </a:prstGeom>
        </p:spPr>
      </p:pic>
      <p:graphicFrame>
        <p:nvGraphicFramePr>
          <p:cNvPr id="13" name="Table 12">
            <a:extLst>
              <a:ext uri="{FF2B5EF4-FFF2-40B4-BE49-F238E27FC236}">
                <a16:creationId xmlns:a16="http://schemas.microsoft.com/office/drawing/2014/main" id="{F174B415-562A-45DF-944D-54EC02D04A57}"/>
              </a:ext>
            </a:extLst>
          </p:cNvPr>
          <p:cNvGraphicFramePr>
            <a:graphicFrameLocks noGrp="1"/>
          </p:cNvGraphicFramePr>
          <p:nvPr>
            <p:extLst>
              <p:ext uri="{D42A27DB-BD31-4B8C-83A1-F6EECF244321}">
                <p14:modId xmlns:p14="http://schemas.microsoft.com/office/powerpoint/2010/main" val="706464595"/>
              </p:ext>
            </p:extLst>
          </p:nvPr>
        </p:nvGraphicFramePr>
        <p:xfrm>
          <a:off x="113400" y="8620221"/>
          <a:ext cx="3149797" cy="813598"/>
        </p:xfrm>
        <a:graphic>
          <a:graphicData uri="http://schemas.openxmlformats.org/drawingml/2006/table">
            <a:tbl>
              <a:tblPr firstRow="1" bandRow="1">
                <a:tableStyleId>{5C22544A-7EE6-4342-B048-85BDC9FD1C3A}</a:tableStyleId>
              </a:tblPr>
              <a:tblGrid>
                <a:gridCol w="3149797">
                  <a:extLst>
                    <a:ext uri="{9D8B030D-6E8A-4147-A177-3AD203B41FA5}">
                      <a16:colId xmlns:a16="http://schemas.microsoft.com/office/drawing/2014/main" val="754516515"/>
                    </a:ext>
                  </a:extLst>
                </a:gridCol>
              </a:tblGrid>
              <a:tr h="247197">
                <a:tc>
                  <a:txBody>
                    <a:bodyPr/>
                    <a:lstStyle/>
                    <a:p>
                      <a:pPr algn="ctr"/>
                      <a:r>
                        <a:rPr lang="en-GB" sz="1200" dirty="0"/>
                        <a:t>Possible deeper thinking questions</a:t>
                      </a:r>
                      <a:endParaRPr lang="en-GB" sz="1200" b="1" dirty="0"/>
                    </a:p>
                  </a:txBody>
                  <a:tcPr/>
                </a:tc>
                <a:extLst>
                  <a:ext uri="{0D108BD9-81ED-4DB2-BD59-A6C34878D82A}">
                    <a16:rowId xmlns:a16="http://schemas.microsoft.com/office/drawing/2014/main" val="3315443936"/>
                  </a:ext>
                </a:extLst>
              </a:tr>
              <a:tr h="269639">
                <a:tc>
                  <a:txBody>
                    <a:bodyPr/>
                    <a:lstStyle/>
                    <a:p>
                      <a:pPr algn="ctr"/>
                      <a:r>
                        <a:rPr lang="en-GB" sz="1100" dirty="0"/>
                        <a:t>Why should you think about the past?</a:t>
                      </a:r>
                    </a:p>
                  </a:txBody>
                  <a:tcPr/>
                </a:tc>
                <a:extLst>
                  <a:ext uri="{0D108BD9-81ED-4DB2-BD59-A6C34878D82A}">
                    <a16:rowId xmlns:a16="http://schemas.microsoft.com/office/drawing/2014/main" val="2447882707"/>
                  </a:ext>
                </a:extLst>
              </a:tr>
              <a:tr h="269639">
                <a:tc>
                  <a:txBody>
                    <a:bodyPr/>
                    <a:lstStyle/>
                    <a:p>
                      <a:pPr algn="ctr"/>
                      <a:r>
                        <a:rPr lang="en-GB" sz="1100" dirty="0"/>
                        <a:t>Can you always have a fresh start each year?</a:t>
                      </a:r>
                    </a:p>
                  </a:txBody>
                  <a:tcPr/>
                </a:tc>
                <a:extLst>
                  <a:ext uri="{0D108BD9-81ED-4DB2-BD59-A6C34878D82A}">
                    <a16:rowId xmlns:a16="http://schemas.microsoft.com/office/drawing/2014/main" val="1312533665"/>
                  </a:ext>
                </a:extLst>
              </a:tr>
            </a:tbl>
          </a:graphicData>
        </a:graphic>
      </p:graphicFrame>
      <p:graphicFrame>
        <p:nvGraphicFramePr>
          <p:cNvPr id="15" name="Table 14">
            <a:extLst>
              <a:ext uri="{FF2B5EF4-FFF2-40B4-BE49-F238E27FC236}">
                <a16:creationId xmlns:a16="http://schemas.microsoft.com/office/drawing/2014/main" id="{6EA07A1D-E430-0C01-3A2B-8A69E7BFE4F3}"/>
              </a:ext>
            </a:extLst>
          </p:cNvPr>
          <p:cNvGraphicFramePr>
            <a:graphicFrameLocks noGrp="1"/>
          </p:cNvGraphicFramePr>
          <p:nvPr>
            <p:extLst>
              <p:ext uri="{D42A27DB-BD31-4B8C-83A1-F6EECF244321}">
                <p14:modId xmlns:p14="http://schemas.microsoft.com/office/powerpoint/2010/main" val="2749356706"/>
              </p:ext>
            </p:extLst>
          </p:nvPr>
        </p:nvGraphicFramePr>
        <p:xfrm>
          <a:off x="113280" y="5939657"/>
          <a:ext cx="3155796" cy="2661475"/>
        </p:xfrm>
        <a:graphic>
          <a:graphicData uri="http://schemas.openxmlformats.org/drawingml/2006/table">
            <a:tbl>
              <a:tblPr firstRow="1" bandRow="1">
                <a:tableStyleId>{93296810-A885-4BE3-A3E7-6D5BEEA58F35}</a:tableStyleId>
              </a:tblPr>
              <a:tblGrid>
                <a:gridCol w="3155796">
                  <a:extLst>
                    <a:ext uri="{9D8B030D-6E8A-4147-A177-3AD203B41FA5}">
                      <a16:colId xmlns:a16="http://schemas.microsoft.com/office/drawing/2014/main" val="754516515"/>
                    </a:ext>
                  </a:extLst>
                </a:gridCol>
              </a:tblGrid>
              <a:tr h="375418">
                <a:tc>
                  <a:txBody>
                    <a:bodyPr/>
                    <a:lstStyle/>
                    <a:p>
                      <a:pPr algn="ctr"/>
                      <a:r>
                        <a:rPr lang="en-GB" dirty="0"/>
                        <a:t>Key images</a:t>
                      </a:r>
                      <a:endParaRPr lang="en-GB" b="1" dirty="0"/>
                    </a:p>
                  </a:txBody>
                  <a:tcPr/>
                </a:tc>
                <a:extLst>
                  <a:ext uri="{0D108BD9-81ED-4DB2-BD59-A6C34878D82A}">
                    <a16:rowId xmlns:a16="http://schemas.microsoft.com/office/drawing/2014/main" val="3315443936"/>
                  </a:ext>
                </a:extLst>
              </a:tr>
              <a:tr h="2286057">
                <a:tc>
                  <a:txBody>
                    <a:bodyPr/>
                    <a:lstStyle/>
                    <a:p>
                      <a:pPr marL="0" indent="0">
                        <a:buFont typeface="Arial" panose="020B0604020202020204" pitchFamily="34" charset="0"/>
                        <a:buNone/>
                      </a:pPr>
                      <a:endParaRPr lang="en-GB" sz="1100" dirty="0"/>
                    </a:p>
                  </a:txBody>
                  <a:tcPr/>
                </a:tc>
                <a:extLst>
                  <a:ext uri="{0D108BD9-81ED-4DB2-BD59-A6C34878D82A}">
                    <a16:rowId xmlns:a16="http://schemas.microsoft.com/office/drawing/2014/main" val="1208927862"/>
                  </a:ext>
                </a:extLst>
              </a:tr>
            </a:tbl>
          </a:graphicData>
        </a:graphic>
      </p:graphicFrame>
      <p:graphicFrame>
        <p:nvGraphicFramePr>
          <p:cNvPr id="16" name="Table 15">
            <a:extLst>
              <a:ext uri="{FF2B5EF4-FFF2-40B4-BE49-F238E27FC236}">
                <a16:creationId xmlns:a16="http://schemas.microsoft.com/office/drawing/2014/main" id="{25DB0720-5A17-0D92-A415-2C71BA76F13F}"/>
              </a:ext>
            </a:extLst>
          </p:cNvPr>
          <p:cNvGraphicFramePr>
            <a:graphicFrameLocks noGrp="1"/>
          </p:cNvGraphicFramePr>
          <p:nvPr>
            <p:extLst>
              <p:ext uri="{D42A27DB-BD31-4B8C-83A1-F6EECF244321}">
                <p14:modId xmlns:p14="http://schemas.microsoft.com/office/powerpoint/2010/main" val="731515864"/>
              </p:ext>
            </p:extLst>
          </p:nvPr>
        </p:nvGraphicFramePr>
        <p:xfrm>
          <a:off x="3389657" y="8368761"/>
          <a:ext cx="3315599" cy="970679"/>
        </p:xfrm>
        <a:graphic>
          <a:graphicData uri="http://schemas.openxmlformats.org/drawingml/2006/table">
            <a:tbl>
              <a:tblPr firstRow="1" bandRow="1">
                <a:tableStyleId>{F5AB1C69-6EDB-4FF4-983F-18BD219EF322}</a:tableStyleId>
              </a:tblPr>
              <a:tblGrid>
                <a:gridCol w="3315599">
                  <a:extLst>
                    <a:ext uri="{9D8B030D-6E8A-4147-A177-3AD203B41FA5}">
                      <a16:colId xmlns:a16="http://schemas.microsoft.com/office/drawing/2014/main" val="754516515"/>
                    </a:ext>
                  </a:extLst>
                </a:gridCol>
              </a:tblGrid>
              <a:tr h="247197">
                <a:tc>
                  <a:txBody>
                    <a:bodyPr/>
                    <a:lstStyle/>
                    <a:p>
                      <a:pPr algn="ctr"/>
                      <a:r>
                        <a:rPr lang="en-GB" sz="1200" b="1" dirty="0"/>
                        <a:t>Possible experiences</a:t>
                      </a:r>
                    </a:p>
                  </a:txBody>
                  <a:tcPr/>
                </a:tc>
                <a:extLst>
                  <a:ext uri="{0D108BD9-81ED-4DB2-BD59-A6C34878D82A}">
                    <a16:rowId xmlns:a16="http://schemas.microsoft.com/office/drawing/2014/main" val="3315443936"/>
                  </a:ext>
                </a:extLst>
              </a:tr>
              <a:tr h="269639">
                <a:tc>
                  <a:txBody>
                    <a:bodyPr/>
                    <a:lstStyle/>
                    <a:p>
                      <a:pPr algn="ctr"/>
                      <a:r>
                        <a:rPr lang="en-GB" sz="1100" dirty="0"/>
                        <a:t>Taste some of the food eaten at these festivals</a:t>
                      </a:r>
                    </a:p>
                  </a:txBody>
                  <a:tcPr/>
                </a:tc>
                <a:extLst>
                  <a:ext uri="{0D108BD9-81ED-4DB2-BD59-A6C34878D82A}">
                    <a16:rowId xmlns:a16="http://schemas.microsoft.com/office/drawing/2014/main" val="1862795563"/>
                  </a:ext>
                </a:extLst>
              </a:tr>
              <a:tr h="0">
                <a:tc>
                  <a:txBody>
                    <a:bodyPr/>
                    <a:lstStyle/>
                    <a:p>
                      <a:pPr algn="ctr"/>
                      <a:r>
                        <a:rPr lang="en-GB" sz="1100" dirty="0"/>
                        <a:t>Create a list of things you are grateful for and make a plan for how you will show your gratitude.  </a:t>
                      </a:r>
                    </a:p>
                  </a:txBody>
                  <a:tcPr/>
                </a:tc>
                <a:extLst>
                  <a:ext uri="{0D108BD9-81ED-4DB2-BD59-A6C34878D82A}">
                    <a16:rowId xmlns:a16="http://schemas.microsoft.com/office/drawing/2014/main" val="2447882707"/>
                  </a:ext>
                </a:extLst>
              </a:tr>
            </a:tbl>
          </a:graphicData>
        </a:graphic>
      </p:graphicFrame>
      <p:graphicFrame>
        <p:nvGraphicFramePr>
          <p:cNvPr id="17" name="Table 16">
            <a:extLst>
              <a:ext uri="{FF2B5EF4-FFF2-40B4-BE49-F238E27FC236}">
                <a16:creationId xmlns:a16="http://schemas.microsoft.com/office/drawing/2014/main" id="{293957E5-D1B3-4898-9BE5-73AB43D87085}"/>
              </a:ext>
            </a:extLst>
          </p:cNvPr>
          <p:cNvGraphicFramePr>
            <a:graphicFrameLocks noGrp="1"/>
          </p:cNvGraphicFramePr>
          <p:nvPr>
            <p:extLst>
              <p:ext uri="{D42A27DB-BD31-4B8C-83A1-F6EECF244321}">
                <p14:modId xmlns:p14="http://schemas.microsoft.com/office/powerpoint/2010/main" val="1846110817"/>
              </p:ext>
            </p:extLst>
          </p:nvPr>
        </p:nvGraphicFramePr>
        <p:xfrm>
          <a:off x="3400978" y="3261436"/>
          <a:ext cx="3319398" cy="1165860"/>
        </p:xfrm>
        <a:graphic>
          <a:graphicData uri="http://schemas.openxmlformats.org/drawingml/2006/table">
            <a:tbl>
              <a:tblPr firstRow="1" bandRow="1">
                <a:tableStyleId>{5202B0CA-FC54-4496-8BCA-5EF66A818D29}</a:tableStyleId>
              </a:tblPr>
              <a:tblGrid>
                <a:gridCol w="3319398">
                  <a:extLst>
                    <a:ext uri="{9D8B030D-6E8A-4147-A177-3AD203B41FA5}">
                      <a16:colId xmlns:a16="http://schemas.microsoft.com/office/drawing/2014/main" val="754516515"/>
                    </a:ext>
                  </a:extLst>
                </a:gridCol>
              </a:tblGrid>
              <a:tr h="240726">
                <a:tc>
                  <a:txBody>
                    <a:bodyPr/>
                    <a:lstStyle/>
                    <a:p>
                      <a:pPr marL="0" indent="0" algn="ctr">
                        <a:buFont typeface="Arial" panose="020B0604020202020204" pitchFamily="34" charset="0"/>
                        <a:buNone/>
                      </a:pPr>
                      <a:r>
                        <a:rPr lang="en-GB" sz="1200" dirty="0"/>
                        <a:t>Prior learning</a:t>
                      </a:r>
                      <a:endParaRPr lang="en-GB" sz="1200" b="1" dirty="0"/>
                    </a:p>
                  </a:txBody>
                  <a:tcPr/>
                </a:tc>
                <a:extLst>
                  <a:ext uri="{0D108BD9-81ED-4DB2-BD59-A6C34878D82A}">
                    <a16:rowId xmlns:a16="http://schemas.microsoft.com/office/drawing/2014/main" val="3315443936"/>
                  </a:ext>
                </a:extLst>
              </a:tr>
              <a:tr h="722997">
                <a:tc>
                  <a:txBody>
                    <a:bodyPr/>
                    <a:lstStyle/>
                    <a:p>
                      <a:pPr marL="92075" lvl="0" indent="-79375">
                        <a:buFont typeface="Arial" panose="020B0604020202020204" pitchFamily="34" charset="0"/>
                        <a:buChar char="•"/>
                      </a:pPr>
                      <a:r>
                        <a:rPr lang="en-GB" sz="1050" kern="1200" dirty="0">
                          <a:solidFill>
                            <a:schemeClr val="dk1"/>
                          </a:solidFill>
                          <a:effectLst/>
                          <a:latin typeface="+mn-lt"/>
                          <a:ea typeface="+mn-ea"/>
                          <a:cs typeface="+mn-cs"/>
                        </a:rPr>
                        <a:t>Throughout Key Stage 1, children have studied the main beliefs of different religions and more specific information about main Jewish beliefs</a:t>
                      </a:r>
                    </a:p>
                    <a:p>
                      <a:pPr marL="92075" lvl="0" indent="-79375">
                        <a:buFont typeface="Arial" panose="020B0604020202020204" pitchFamily="34" charset="0"/>
                        <a:buChar char="•"/>
                      </a:pPr>
                      <a:r>
                        <a:rPr lang="en-GB" sz="1050" kern="1200" dirty="0">
                          <a:solidFill>
                            <a:schemeClr val="dk1"/>
                          </a:solidFill>
                          <a:effectLst/>
                          <a:latin typeface="+mn-lt"/>
                          <a:ea typeface="+mn-ea"/>
                          <a:cs typeface="+mn-cs"/>
                        </a:rPr>
                        <a:t>In Year 3, children looked in more detail at a range of religions and the special times they celebrate. </a:t>
                      </a:r>
                    </a:p>
                  </a:txBody>
                  <a:tcPr>
                    <a:solidFill>
                      <a:schemeClr val="bg2"/>
                    </a:solidFill>
                  </a:tcPr>
                </a:tc>
                <a:extLst>
                  <a:ext uri="{0D108BD9-81ED-4DB2-BD59-A6C34878D82A}">
                    <a16:rowId xmlns:a16="http://schemas.microsoft.com/office/drawing/2014/main" val="1208927862"/>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2640748200"/>
              </p:ext>
            </p:extLst>
          </p:nvPr>
        </p:nvGraphicFramePr>
        <p:xfrm>
          <a:off x="119160" y="962627"/>
          <a:ext cx="3144037" cy="4914900"/>
        </p:xfrm>
        <a:graphic>
          <a:graphicData uri="http://schemas.openxmlformats.org/drawingml/2006/table">
            <a:tbl>
              <a:tblPr firstRow="1" bandRow="1">
                <a:tableStyleId>{7DF18680-E054-41AD-8BC1-D1AEF772440D}</a:tableStyleId>
              </a:tblPr>
              <a:tblGrid>
                <a:gridCol w="3144037">
                  <a:extLst>
                    <a:ext uri="{9D8B030D-6E8A-4147-A177-3AD203B41FA5}">
                      <a16:colId xmlns:a16="http://schemas.microsoft.com/office/drawing/2014/main" val="754516515"/>
                    </a:ext>
                  </a:extLst>
                </a:gridCol>
              </a:tblGrid>
              <a:tr h="252514">
                <a:tc>
                  <a:txBody>
                    <a:bodyPr/>
                    <a:lstStyle/>
                    <a:p>
                      <a:pPr algn="ctr"/>
                      <a:r>
                        <a:rPr lang="en-GB" sz="1100" baseline="0" dirty="0"/>
                        <a:t>Key Knowledge</a:t>
                      </a:r>
                      <a:endParaRPr lang="en-GB" sz="1100" b="1" dirty="0"/>
                    </a:p>
                  </a:txBody>
                  <a:tcPr/>
                </a:tc>
                <a:extLst>
                  <a:ext uri="{0D108BD9-81ED-4DB2-BD59-A6C34878D82A}">
                    <a16:rowId xmlns:a16="http://schemas.microsoft.com/office/drawing/2014/main" val="3315443936"/>
                  </a:ext>
                </a:extLst>
              </a:tr>
              <a:tr h="248757">
                <a:tc>
                  <a:txBody>
                    <a:bodyPr/>
                    <a:lstStyle/>
                    <a:p>
                      <a:pPr algn="ctr"/>
                      <a:r>
                        <a:rPr lang="en-GB" sz="950" b="0" u="none" dirty="0"/>
                        <a:t>Many people celebrate different significant events in their lives in a variety of ways. Some of these events are religious and some are not. </a:t>
                      </a:r>
                    </a:p>
                  </a:txBody>
                  <a:tcPr/>
                </a:tc>
                <a:extLst>
                  <a:ext uri="{0D108BD9-81ED-4DB2-BD59-A6C34878D82A}">
                    <a16:rowId xmlns:a16="http://schemas.microsoft.com/office/drawing/2014/main" val="2406855143"/>
                  </a:ext>
                </a:extLst>
              </a:tr>
              <a:tr h="554543">
                <a:tc>
                  <a:txBody>
                    <a:bodyPr/>
                    <a:lstStyle/>
                    <a:p>
                      <a:pPr algn="ctr"/>
                      <a:r>
                        <a:rPr lang="en-GB" sz="950" b="0" u="none" kern="1200" dirty="0">
                          <a:solidFill>
                            <a:schemeClr val="dk1"/>
                          </a:solidFill>
                          <a:effectLst/>
                          <a:latin typeface="+mn-lt"/>
                          <a:ea typeface="+mn-ea"/>
                          <a:cs typeface="+mn-cs"/>
                        </a:rPr>
                        <a:t>Jewish people have many special days throughout the year but one happens every week – this is called Shabbat. For Jewish people, Shabbat recognises that when God created the World, he did so in 6 days. On day 7, he rested. In the 10 commandments that were given to Moses, commandment 4 states that Jewish people should remember they Sabbath (Shabbat) and keep it holy. On this day they will rest, visit the Synagogue and focus on their faith. </a:t>
                      </a:r>
                    </a:p>
                  </a:txBody>
                  <a:tcPr/>
                </a:tc>
                <a:extLst>
                  <a:ext uri="{0D108BD9-81ED-4DB2-BD59-A6C34878D82A}">
                    <a16:rowId xmlns:a16="http://schemas.microsoft.com/office/drawing/2014/main" val="1862795563"/>
                  </a:ext>
                </a:extLst>
              </a:tr>
              <a:tr h="224188">
                <a:tc>
                  <a:txBody>
                    <a:bodyPr/>
                    <a:lstStyle/>
                    <a:p>
                      <a:pPr lvl="0" algn="ctr"/>
                      <a:r>
                        <a:rPr lang="en-GB" sz="950" b="0" u="none" kern="1200" dirty="0">
                          <a:solidFill>
                            <a:schemeClr val="dk1"/>
                          </a:solidFill>
                          <a:effectLst/>
                          <a:latin typeface="+mn-lt"/>
                          <a:ea typeface="+mn-ea"/>
                          <a:cs typeface="+mn-cs"/>
                        </a:rPr>
                        <a:t>The festivals of Rosh Hashanah and Yom Kippur are also important times for Jewish people. Rosh Hashanah is the start of the Jewish new year when they eat sweet foods like apple and honey to symbolise the sweet new year ahead and spend time in the Synagogue. A shofar horn is blown to focus everyone’s attention and signify the start of the ten days of repentance. Yom Kippur is at the end of the ten days and is the holiest day in the Jewish calendar where many Jewish people spend the day fasting, praying and asking for forgiveness. </a:t>
                      </a:r>
                    </a:p>
                  </a:txBody>
                  <a:tcPr/>
                </a:tc>
                <a:extLst>
                  <a:ext uri="{0D108BD9-81ED-4DB2-BD59-A6C34878D82A}">
                    <a16:rowId xmlns:a16="http://schemas.microsoft.com/office/drawing/2014/main" val="3998611680"/>
                  </a:ext>
                </a:extLst>
              </a:tr>
              <a:tr h="587954">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950" b="0" u="none" kern="1200" dirty="0">
                          <a:solidFill>
                            <a:schemeClr val="dk1"/>
                          </a:solidFill>
                          <a:effectLst/>
                          <a:latin typeface="+mn-lt"/>
                          <a:ea typeface="+mn-ea"/>
                          <a:cs typeface="+mn-cs"/>
                        </a:rPr>
                        <a:t>Pesach (Passover) is another important day in the Jewish calendar. It celebrates the story of Exodus when the Jewish people were freed from slavery in Egypt. They eat a special meal containing food that symbolises the suffering of the slaves and their struggle for freedom. </a:t>
                      </a:r>
                    </a:p>
                  </a:txBody>
                  <a:tcPr/>
                </a:tc>
                <a:extLst>
                  <a:ext uri="{0D108BD9-81ED-4DB2-BD59-A6C34878D82A}">
                    <a16:rowId xmlns:a16="http://schemas.microsoft.com/office/drawing/2014/main" val="3845407001"/>
                  </a:ext>
                </a:extLst>
              </a:tr>
              <a:tr h="367504">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950" b="0" u="none" kern="1200" dirty="0">
                          <a:solidFill>
                            <a:schemeClr val="dk1"/>
                          </a:solidFill>
                          <a:effectLst/>
                          <a:latin typeface="+mn-lt"/>
                          <a:ea typeface="+mn-ea"/>
                          <a:cs typeface="+mn-cs"/>
                        </a:rPr>
                        <a:t>These festivals give Jewish people a chance to remember the past, look to the future, apologise for mistakes, show appreciation for what they have and their freedom. </a:t>
                      </a:r>
                    </a:p>
                  </a:txBody>
                  <a:tcPr/>
                </a:tc>
                <a:extLst>
                  <a:ext uri="{0D108BD9-81ED-4DB2-BD59-A6C34878D82A}">
                    <a16:rowId xmlns:a16="http://schemas.microsoft.com/office/drawing/2014/main" val="3954932581"/>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937453471"/>
              </p:ext>
            </p:extLst>
          </p:nvPr>
        </p:nvGraphicFramePr>
        <p:xfrm>
          <a:off x="3389658" y="4565216"/>
          <a:ext cx="3315600" cy="3710940"/>
        </p:xfrm>
        <a:graphic>
          <a:graphicData uri="http://schemas.openxmlformats.org/drawingml/2006/table">
            <a:tbl>
              <a:tblPr firstRow="1" bandRow="1">
                <a:tableStyleId>{00A15C55-8517-42AA-B614-E9B94910E393}</a:tableStyleId>
              </a:tblPr>
              <a:tblGrid>
                <a:gridCol w="1201392">
                  <a:extLst>
                    <a:ext uri="{9D8B030D-6E8A-4147-A177-3AD203B41FA5}">
                      <a16:colId xmlns:a16="http://schemas.microsoft.com/office/drawing/2014/main" val="754516515"/>
                    </a:ext>
                  </a:extLst>
                </a:gridCol>
                <a:gridCol w="2114208">
                  <a:extLst>
                    <a:ext uri="{9D8B030D-6E8A-4147-A177-3AD203B41FA5}">
                      <a16:colId xmlns:a16="http://schemas.microsoft.com/office/drawing/2014/main" val="751772659"/>
                    </a:ext>
                  </a:extLst>
                </a:gridCol>
              </a:tblGrid>
              <a:tr h="275674">
                <a:tc gridSpan="2">
                  <a:txBody>
                    <a:bodyPr/>
                    <a:lstStyle/>
                    <a:p>
                      <a:pPr algn="ctr"/>
                      <a:r>
                        <a:rPr lang="en-GB" sz="1300" baseline="0" dirty="0"/>
                        <a:t>Key vocabulary</a:t>
                      </a:r>
                      <a:endParaRPr lang="en-GB" sz="1300" b="1" dirty="0"/>
                    </a:p>
                  </a:txBody>
                  <a:tcPr/>
                </a:tc>
                <a:tc hMerge="1">
                  <a:txBody>
                    <a:bodyPr/>
                    <a:lstStyle/>
                    <a:p>
                      <a:endParaRPr lang="en-GB"/>
                    </a:p>
                  </a:txBody>
                  <a:tcPr/>
                </a:tc>
                <a:extLst>
                  <a:ext uri="{0D108BD9-81ED-4DB2-BD59-A6C34878D82A}">
                    <a16:rowId xmlns:a16="http://schemas.microsoft.com/office/drawing/2014/main" val="3315443936"/>
                  </a:ext>
                </a:extLst>
              </a:tr>
              <a:tr h="275674">
                <a:tc>
                  <a:txBody>
                    <a:bodyPr/>
                    <a:lstStyle/>
                    <a:p>
                      <a:pPr algn="ctr"/>
                      <a:r>
                        <a:rPr lang="en-GB" sz="1300" b="1" dirty="0"/>
                        <a:t>Spelling</a:t>
                      </a:r>
                    </a:p>
                  </a:txBody>
                  <a:tcPr/>
                </a:tc>
                <a:tc>
                  <a:txBody>
                    <a:bodyPr/>
                    <a:lstStyle/>
                    <a:p>
                      <a:pPr algn="ctr"/>
                      <a:r>
                        <a:rPr lang="en-GB" sz="1300" b="1" dirty="0"/>
                        <a:t>Definition</a:t>
                      </a:r>
                    </a:p>
                  </a:txBody>
                  <a:tcPr/>
                </a:tc>
                <a:extLst>
                  <a:ext uri="{0D108BD9-81ED-4DB2-BD59-A6C34878D82A}">
                    <a16:rowId xmlns:a16="http://schemas.microsoft.com/office/drawing/2014/main" val="1208927862"/>
                  </a:ext>
                </a:extLst>
              </a:tr>
              <a:tr h="0">
                <a:tc>
                  <a:txBody>
                    <a:bodyPr/>
                    <a:lstStyle/>
                    <a:p>
                      <a:pPr algn="ctr"/>
                      <a:r>
                        <a:rPr lang="en-GB" sz="1050" dirty="0"/>
                        <a:t>Significant</a:t>
                      </a:r>
                    </a:p>
                  </a:txBody>
                  <a:tcPr/>
                </a:tc>
                <a:tc>
                  <a:txBody>
                    <a:bodyPr/>
                    <a:lstStyle/>
                    <a:p>
                      <a:r>
                        <a:rPr lang="en-GB" sz="1050" b="0" dirty="0">
                          <a:latin typeface="+mn-lt"/>
                        </a:rPr>
                        <a:t>Something important</a:t>
                      </a:r>
                    </a:p>
                  </a:txBody>
                  <a:tcPr/>
                </a:tc>
                <a:extLst>
                  <a:ext uri="{0D108BD9-81ED-4DB2-BD59-A6C34878D82A}">
                    <a16:rowId xmlns:a16="http://schemas.microsoft.com/office/drawing/2014/main" val="689411962"/>
                  </a:ext>
                </a:extLst>
              </a:tr>
              <a:tr h="238947">
                <a:tc>
                  <a:txBody>
                    <a:bodyPr/>
                    <a:lstStyle/>
                    <a:p>
                      <a:pPr algn="ctr"/>
                      <a:r>
                        <a:rPr lang="en-GB" sz="1050" b="0" dirty="0"/>
                        <a:t>Shabbat</a:t>
                      </a:r>
                    </a:p>
                  </a:txBody>
                  <a:tcPr/>
                </a:tc>
                <a:tc>
                  <a:txBody>
                    <a:bodyPr/>
                    <a:lstStyle/>
                    <a:p>
                      <a:r>
                        <a:rPr lang="en-GB" sz="1050" b="0" dirty="0"/>
                        <a:t>The day of rest</a:t>
                      </a:r>
                    </a:p>
                  </a:txBody>
                  <a:tcPr/>
                </a:tc>
                <a:extLst>
                  <a:ext uri="{0D108BD9-81ED-4DB2-BD59-A6C34878D82A}">
                    <a16:rowId xmlns:a16="http://schemas.microsoft.com/office/drawing/2014/main" val="1769763709"/>
                  </a:ext>
                </a:extLst>
              </a:tr>
              <a:tr h="0">
                <a:tc>
                  <a:txBody>
                    <a:bodyPr/>
                    <a:lstStyle/>
                    <a:p>
                      <a:pPr algn="ctr"/>
                      <a:r>
                        <a:rPr lang="en-GB" sz="1050" b="0" dirty="0"/>
                        <a:t>Commandment</a:t>
                      </a:r>
                    </a:p>
                  </a:txBody>
                  <a:tcPr/>
                </a:tc>
                <a:tc>
                  <a:txBody>
                    <a:bodyPr/>
                    <a:lstStyle/>
                    <a:p>
                      <a:r>
                        <a:rPr lang="en-GB" sz="1050" b="0" dirty="0"/>
                        <a:t>Something that God has told someone to do</a:t>
                      </a:r>
                    </a:p>
                  </a:txBody>
                  <a:tcPr/>
                </a:tc>
                <a:extLst>
                  <a:ext uri="{0D108BD9-81ED-4DB2-BD59-A6C34878D82A}">
                    <a16:rowId xmlns:a16="http://schemas.microsoft.com/office/drawing/2014/main" val="2319371968"/>
                  </a:ext>
                </a:extLst>
              </a:tr>
              <a:tr h="0">
                <a:tc>
                  <a:txBody>
                    <a:bodyPr/>
                    <a:lstStyle/>
                    <a:p>
                      <a:pPr algn="ctr"/>
                      <a:r>
                        <a:rPr lang="en-GB" sz="1050" b="0" dirty="0"/>
                        <a:t>Shofar</a:t>
                      </a:r>
                    </a:p>
                  </a:txBody>
                  <a:tcPr/>
                </a:tc>
                <a:tc>
                  <a:txBody>
                    <a:bodyPr/>
                    <a:lstStyle/>
                    <a:p>
                      <a:r>
                        <a:rPr lang="en-GB" sz="1050" b="0" dirty="0"/>
                        <a:t>A ram’s horn blown at Rosh Hashanah</a:t>
                      </a:r>
                    </a:p>
                  </a:txBody>
                  <a:tcPr/>
                </a:tc>
                <a:extLst>
                  <a:ext uri="{0D108BD9-81ED-4DB2-BD59-A6C34878D82A}">
                    <a16:rowId xmlns:a16="http://schemas.microsoft.com/office/drawing/2014/main" val="2427790155"/>
                  </a:ext>
                </a:extLst>
              </a:tr>
              <a:tr h="248153">
                <a:tc>
                  <a:txBody>
                    <a:bodyPr/>
                    <a:lstStyle/>
                    <a:p>
                      <a:pPr algn="ctr"/>
                      <a:r>
                        <a:rPr lang="en-GB" sz="1050" b="0" dirty="0"/>
                        <a:t>Repentance</a:t>
                      </a:r>
                    </a:p>
                  </a:txBody>
                  <a:tcPr/>
                </a:tc>
                <a:tc>
                  <a:txBody>
                    <a:bodyPr/>
                    <a:lstStyle/>
                    <a:p>
                      <a:r>
                        <a:rPr lang="en-GB" sz="1050" b="0" dirty="0"/>
                        <a:t>When </a:t>
                      </a:r>
                      <a:r>
                        <a:rPr lang="en-GB" sz="1050" b="0" i="0" kern="1200" dirty="0">
                          <a:solidFill>
                            <a:schemeClr val="dk1"/>
                          </a:solidFill>
                          <a:effectLst/>
                          <a:latin typeface="+mn-lt"/>
                          <a:ea typeface="+mn-ea"/>
                          <a:cs typeface="+mn-cs"/>
                        </a:rPr>
                        <a:t>a person wants to get rid of the sin that it has committed</a:t>
                      </a:r>
                      <a:endParaRPr lang="en-GB" sz="1050" b="0" dirty="0"/>
                    </a:p>
                  </a:txBody>
                  <a:tcPr/>
                </a:tc>
                <a:extLst>
                  <a:ext uri="{0D108BD9-81ED-4DB2-BD59-A6C34878D82A}">
                    <a16:rowId xmlns:a16="http://schemas.microsoft.com/office/drawing/2014/main" val="1342357477"/>
                  </a:ext>
                </a:extLst>
              </a:tr>
              <a:tr h="327403">
                <a:tc>
                  <a:txBody>
                    <a:bodyPr/>
                    <a:lstStyle/>
                    <a:p>
                      <a:pPr algn="ctr"/>
                      <a:r>
                        <a:rPr lang="en-GB" sz="1050" b="0" dirty="0"/>
                        <a:t>Forgiveness</a:t>
                      </a:r>
                    </a:p>
                  </a:txBody>
                  <a:tcPr/>
                </a:tc>
                <a:tc>
                  <a:txBody>
                    <a:bodyPr/>
                    <a:lstStyle/>
                    <a:p>
                      <a:r>
                        <a:rPr lang="en-GB" sz="1050" b="0" i="0" kern="1200" dirty="0">
                          <a:solidFill>
                            <a:schemeClr val="dk1"/>
                          </a:solidFill>
                          <a:effectLst/>
                          <a:latin typeface="+mn-lt"/>
                          <a:ea typeface="+mn-ea"/>
                          <a:cs typeface="+mn-cs"/>
                        </a:rPr>
                        <a:t>no longer feeling angry at, or upset with, another person, or at yourself</a:t>
                      </a:r>
                      <a:endParaRPr lang="en-GB" sz="1050" b="0" dirty="0"/>
                    </a:p>
                  </a:txBody>
                  <a:tcPr/>
                </a:tc>
                <a:extLst>
                  <a:ext uri="{0D108BD9-81ED-4DB2-BD59-A6C34878D82A}">
                    <a16:rowId xmlns:a16="http://schemas.microsoft.com/office/drawing/2014/main" val="626553424"/>
                  </a:ext>
                </a:extLst>
              </a:tr>
              <a:tr h="0">
                <a:tc>
                  <a:txBody>
                    <a:bodyPr/>
                    <a:lstStyle/>
                    <a:p>
                      <a:pPr algn="ctr"/>
                      <a:r>
                        <a:rPr lang="en-GB" sz="1050" b="0" dirty="0"/>
                        <a:t>Exodus</a:t>
                      </a:r>
                    </a:p>
                  </a:txBody>
                  <a:tcPr/>
                </a:tc>
                <a:tc>
                  <a:txBody>
                    <a:bodyPr/>
                    <a:lstStyle/>
                    <a:p>
                      <a:r>
                        <a:rPr lang="en-GB" sz="1050" b="0" dirty="0"/>
                        <a:t>The</a:t>
                      </a:r>
                      <a:r>
                        <a:rPr lang="en-GB" sz="1050" b="0" i="0" kern="1200" dirty="0">
                          <a:solidFill>
                            <a:schemeClr val="dk1"/>
                          </a:solidFill>
                          <a:effectLst/>
                          <a:latin typeface="+mn-lt"/>
                          <a:ea typeface="+mn-ea"/>
                          <a:cs typeface="+mn-cs"/>
                        </a:rPr>
                        <a:t> departure of a large number of people</a:t>
                      </a:r>
                      <a:endParaRPr lang="en-GB" sz="1050" b="0" dirty="0"/>
                    </a:p>
                  </a:txBody>
                  <a:tcPr/>
                </a:tc>
                <a:extLst>
                  <a:ext uri="{0D108BD9-81ED-4DB2-BD59-A6C34878D82A}">
                    <a16:rowId xmlns:a16="http://schemas.microsoft.com/office/drawing/2014/main" val="2630333917"/>
                  </a:ext>
                </a:extLst>
              </a:tr>
              <a:tr h="0">
                <a:tc>
                  <a:txBody>
                    <a:bodyPr/>
                    <a:lstStyle/>
                    <a:p>
                      <a:pPr algn="ctr"/>
                      <a:r>
                        <a:rPr lang="en-GB" sz="1050" b="0" dirty="0"/>
                        <a:t>Gratitude</a:t>
                      </a:r>
                    </a:p>
                  </a:txBody>
                  <a:tcPr/>
                </a:tc>
                <a:tc>
                  <a:txBody>
                    <a:bodyPr/>
                    <a:lstStyle/>
                    <a:p>
                      <a:r>
                        <a:rPr lang="en-GB" sz="1050" b="0" i="0" kern="1200" dirty="0">
                          <a:solidFill>
                            <a:schemeClr val="dk1"/>
                          </a:solidFill>
                          <a:effectLst/>
                          <a:latin typeface="+mn-lt"/>
                          <a:ea typeface="+mn-ea"/>
                          <a:cs typeface="+mn-cs"/>
                        </a:rPr>
                        <a:t>appreciating the person or thing that did something good for you or made you feel happy</a:t>
                      </a:r>
                      <a:endParaRPr lang="en-GB" sz="1050" b="0" dirty="0"/>
                    </a:p>
                  </a:txBody>
                  <a:tcPr/>
                </a:tc>
                <a:extLst>
                  <a:ext uri="{0D108BD9-81ED-4DB2-BD59-A6C34878D82A}">
                    <a16:rowId xmlns:a16="http://schemas.microsoft.com/office/drawing/2014/main" val="4141531327"/>
                  </a:ext>
                </a:extLst>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500380632"/>
              </p:ext>
            </p:extLst>
          </p:nvPr>
        </p:nvGraphicFramePr>
        <p:xfrm>
          <a:off x="3400978" y="979050"/>
          <a:ext cx="3319398" cy="2194560"/>
        </p:xfrm>
        <a:graphic>
          <a:graphicData uri="http://schemas.openxmlformats.org/drawingml/2006/table">
            <a:tbl>
              <a:tblPr firstRow="1" bandRow="1">
                <a:tableStyleId>{10A1B5D5-9B99-4C35-A422-299274C87663}</a:tableStyleId>
              </a:tblPr>
              <a:tblGrid>
                <a:gridCol w="3319398">
                  <a:extLst>
                    <a:ext uri="{9D8B030D-6E8A-4147-A177-3AD203B41FA5}">
                      <a16:colId xmlns:a16="http://schemas.microsoft.com/office/drawing/2014/main" val="754516515"/>
                    </a:ext>
                  </a:extLst>
                </a:gridCol>
              </a:tblGrid>
              <a:tr h="227714">
                <a:tc>
                  <a:txBody>
                    <a:bodyPr/>
                    <a:lstStyle/>
                    <a:p>
                      <a:pPr marL="0" indent="0" algn="ctr">
                        <a:buFont typeface="Arial" panose="020B0604020202020204" pitchFamily="34" charset="0"/>
                        <a:buNone/>
                      </a:pPr>
                      <a:r>
                        <a:rPr lang="en-GB" sz="1200" dirty="0"/>
                        <a:t>Enfield SACRE Statutory requirements</a:t>
                      </a:r>
                      <a:endParaRPr lang="en-GB" sz="1200" b="1" dirty="0"/>
                    </a:p>
                  </a:txBody>
                  <a:tcPr/>
                </a:tc>
                <a:extLst>
                  <a:ext uri="{0D108BD9-81ED-4DB2-BD59-A6C34878D82A}">
                    <a16:rowId xmlns:a16="http://schemas.microsoft.com/office/drawing/2014/main" val="3315443936"/>
                  </a:ext>
                </a:extLst>
              </a:tr>
              <a:tr h="1906732">
                <a:tc>
                  <a:txBody>
                    <a:bodyPr/>
                    <a:lstStyle/>
                    <a:p>
                      <a:pPr marL="87313" lvl="0" indent="-84138">
                        <a:buFont typeface="Arial" panose="020B0604020202020204" pitchFamily="34" charset="0"/>
                        <a:buChar char="•"/>
                      </a:pPr>
                      <a:r>
                        <a:rPr lang="en-GB" sz="1000" b="0" kern="1200" dirty="0">
                          <a:solidFill>
                            <a:schemeClr val="dk1"/>
                          </a:solidFill>
                          <a:effectLst/>
                          <a:latin typeface="+mn-lt"/>
                          <a:ea typeface="+mn-ea"/>
                          <a:cs typeface="+mn-cs"/>
                        </a:rPr>
                        <a:t>A3 – </a:t>
                      </a:r>
                      <a:r>
                        <a:rPr lang="en-US" sz="1000" b="0" kern="1200" dirty="0">
                          <a:solidFill>
                            <a:schemeClr val="dk1"/>
                          </a:solidFill>
                          <a:effectLst/>
                          <a:latin typeface="+mn-lt"/>
                          <a:ea typeface="+mn-ea"/>
                          <a:cs typeface="+mn-cs"/>
                        </a:rPr>
                        <a:t>Explore and describe a range of beliefs, symbols and actions so that they can understand different ways of life and ways of expressing meaning.</a:t>
                      </a:r>
                      <a:endParaRPr lang="en-GB" sz="1000" b="0" kern="1200" dirty="0">
                        <a:solidFill>
                          <a:schemeClr val="dk1"/>
                        </a:solidFill>
                        <a:effectLst/>
                        <a:latin typeface="+mn-lt"/>
                        <a:ea typeface="+mn-ea"/>
                        <a:cs typeface="+mn-cs"/>
                      </a:endParaRPr>
                    </a:p>
                    <a:p>
                      <a:pPr marL="87313" lvl="0" indent="-84138">
                        <a:buFont typeface="Arial" panose="020B0604020202020204" pitchFamily="34" charset="0"/>
                        <a:buChar char="•"/>
                      </a:pPr>
                      <a:r>
                        <a:rPr lang="en-GB" sz="1000" b="0" dirty="0"/>
                        <a:t>B1 – Observe and understand varied examples of religious and non-religious worldviews so that they can explain, with reasons, their meanings and significance to individuals and communities.</a:t>
                      </a:r>
                    </a:p>
                    <a:p>
                      <a:pPr marL="87313" lvl="0" indent="-84138">
                        <a:buFont typeface="Arial" panose="020B0604020202020204" pitchFamily="34" charset="0"/>
                        <a:buChar char="•"/>
                      </a:pPr>
                      <a:r>
                        <a:rPr lang="en-GB" sz="1000" b="0" dirty="0"/>
                        <a:t>C1 – </a:t>
                      </a:r>
                      <a:r>
                        <a:rPr lang="en-US" sz="1000" b="0" kern="1200" dirty="0">
                          <a:solidFill>
                            <a:schemeClr val="dk1"/>
                          </a:solidFill>
                          <a:effectLst/>
                          <a:latin typeface="+mn-lt"/>
                          <a:ea typeface="+mn-ea"/>
                          <a:cs typeface="+mn-cs"/>
                        </a:rPr>
                        <a:t>Discuss and present thoughtfully their own and others’ views on challenging questions about belonging, meaning, purpose and truth, applying ideas of their own in different forms including (e.g.) reasoning, music, art and poetry.</a:t>
                      </a:r>
                      <a:endParaRPr lang="en-GB" sz="1000" b="0" kern="1200" dirty="0">
                        <a:solidFill>
                          <a:schemeClr val="dk1"/>
                        </a:solidFill>
                        <a:effectLst/>
                        <a:latin typeface="+mn-lt"/>
                        <a:ea typeface="+mn-ea"/>
                        <a:cs typeface="+mn-cs"/>
                      </a:endParaRPr>
                    </a:p>
                  </a:txBody>
                  <a:tcPr/>
                </a:tc>
                <a:extLst>
                  <a:ext uri="{0D108BD9-81ED-4DB2-BD59-A6C34878D82A}">
                    <a16:rowId xmlns:a16="http://schemas.microsoft.com/office/drawing/2014/main" val="1208927862"/>
                  </a:ext>
                </a:extLst>
              </a:tr>
            </a:tbl>
          </a:graphicData>
        </a:graphic>
      </p:graphicFrame>
      <p:pic>
        <p:nvPicPr>
          <p:cNvPr id="18" name="Picture 17">
            <a:extLst>
              <a:ext uri="{FF2B5EF4-FFF2-40B4-BE49-F238E27FC236}">
                <a16:creationId xmlns:a16="http://schemas.microsoft.com/office/drawing/2014/main" id="{A3BED270-4171-4DBA-9DDE-0ED62E86FEA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3705" y="6386911"/>
            <a:ext cx="1205191" cy="1070003"/>
          </a:xfrm>
          <a:prstGeom prst="rect">
            <a:avLst/>
          </a:prstGeom>
        </p:spPr>
      </p:pic>
      <p:pic>
        <p:nvPicPr>
          <p:cNvPr id="20" name="Picture 19">
            <a:extLst>
              <a:ext uri="{FF2B5EF4-FFF2-40B4-BE49-F238E27FC236}">
                <a16:creationId xmlns:a16="http://schemas.microsoft.com/office/drawing/2014/main" id="{1D3C8032-05F0-40C1-B230-6564A5BC337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59320" y="6386911"/>
            <a:ext cx="1602275" cy="1070003"/>
          </a:xfrm>
          <a:prstGeom prst="rect">
            <a:avLst/>
          </a:prstGeom>
        </p:spPr>
      </p:pic>
      <p:pic>
        <p:nvPicPr>
          <p:cNvPr id="21" name="Picture 20">
            <a:extLst>
              <a:ext uri="{FF2B5EF4-FFF2-40B4-BE49-F238E27FC236}">
                <a16:creationId xmlns:a16="http://schemas.microsoft.com/office/drawing/2014/main" id="{D5279A79-B9A6-41A4-AA8C-326DB9C4947D}"/>
              </a:ext>
            </a:extLst>
          </p:cNvPr>
          <p:cNvPicPr>
            <a:picLocks noChangeAspect="1"/>
          </p:cNvPicPr>
          <p:nvPr/>
        </p:nvPicPr>
        <p:blipFill>
          <a:blip r:embed="rId6"/>
          <a:stretch>
            <a:fillRect/>
          </a:stretch>
        </p:blipFill>
        <p:spPr>
          <a:xfrm>
            <a:off x="670136" y="7494088"/>
            <a:ext cx="1670870" cy="1033528"/>
          </a:xfrm>
          <a:prstGeom prst="rect">
            <a:avLst/>
          </a:prstGeom>
        </p:spPr>
      </p:pic>
    </p:spTree>
    <p:extLst>
      <p:ext uri="{BB962C8B-B14F-4D97-AF65-F5344CB8AC3E}">
        <p14:creationId xmlns:p14="http://schemas.microsoft.com/office/powerpoint/2010/main" val="61548578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3055</TotalTime>
  <Words>617</Words>
  <Application>Microsoft Office PowerPoint</Application>
  <PresentationFormat>A4 Paper (210x297 mm)</PresentationFormat>
  <Paragraphs>43</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Times New Roman</vt:lpstr>
      <vt:lpstr>Office Theme</vt:lpstr>
      <vt:lpstr>PowerPoint Presentation</vt:lpstr>
    </vt:vector>
  </TitlesOfParts>
  <Company>Midfield Primary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C.Knight</dc:creator>
  <cp:lastModifiedBy>Jenny Barton</cp:lastModifiedBy>
  <cp:revision>117</cp:revision>
  <cp:lastPrinted>2022-07-06T14:44:41Z</cp:lastPrinted>
  <dcterms:created xsi:type="dcterms:W3CDTF">2019-07-07T18:53:37Z</dcterms:created>
  <dcterms:modified xsi:type="dcterms:W3CDTF">2023-09-02T14:23:32Z</dcterms:modified>
</cp:coreProperties>
</file>