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1056" y="-361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41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93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6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0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3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9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3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7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30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4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Q1sHH-7JmiI" TargetMode="External"/><Relationship Id="rId4" Type="http://schemas.openxmlformats.org/officeDocument/2006/relationships/hyperlink" Target="https://pln.myvle.co.uk/files/sc3490/websites/lspace_109/index.php?page=2042&amp;t=Autumn+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94061"/>
              </p:ext>
            </p:extLst>
          </p:nvPr>
        </p:nvGraphicFramePr>
        <p:xfrm>
          <a:off x="119160" y="597629"/>
          <a:ext cx="6601216" cy="2971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50304">
                  <a:extLst>
                    <a:ext uri="{9D8B030D-6E8A-4147-A177-3AD203B41FA5}">
                      <a16:colId xmlns:a16="http://schemas.microsoft.com/office/drawing/2014/main" val="960009268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770037360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3879841513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51580038"/>
                    </a:ext>
                  </a:extLst>
                </a:gridCol>
              </a:tblGrid>
              <a:tr h="243625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Languages (French)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Colours and Christmas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Year</a:t>
                      </a:r>
                      <a:r>
                        <a:rPr lang="en-GB" baseline="0" dirty="0"/>
                        <a:t> 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Autumn</a:t>
                      </a:r>
                      <a:r>
                        <a:rPr lang="en-GB" baseline="0" dirty="0"/>
                        <a:t> 2</a:t>
                      </a:r>
                      <a:r>
                        <a:rPr lang="en-GB" dirty="0"/>
                        <a:t> 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17071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755820"/>
              </p:ext>
            </p:extLst>
          </p:nvPr>
        </p:nvGraphicFramePr>
        <p:xfrm>
          <a:off x="3412495" y="2102900"/>
          <a:ext cx="3244039" cy="61539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4796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1639243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259848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Vocabulary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25984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  <a:tr h="3198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err="1"/>
                        <a:t>une</a:t>
                      </a:r>
                      <a:r>
                        <a:rPr lang="en-GB" sz="1200" dirty="0"/>
                        <a:t> couleur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0" dirty="0"/>
                        <a:t>colour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348907"/>
                  </a:ext>
                </a:extLst>
              </a:tr>
              <a:tr h="3198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rouge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0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282073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bleu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0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763709"/>
                  </a:ext>
                </a:extLst>
              </a:tr>
              <a:tr h="199883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vert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0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001177"/>
                  </a:ext>
                </a:extLst>
              </a:tr>
              <a:tr h="199883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orange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0" dirty="0"/>
                        <a:t>orange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611680"/>
                  </a:ext>
                </a:extLst>
              </a:tr>
              <a:tr h="199883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jaune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0" dirty="0"/>
                        <a:t>yellow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053345"/>
                  </a:ext>
                </a:extLst>
              </a:tr>
              <a:tr h="3198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marron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0" dirty="0"/>
                        <a:t>brown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472341"/>
                  </a:ext>
                </a:extLst>
              </a:tr>
              <a:tr h="3198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violet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0" dirty="0"/>
                        <a:t>purple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92937"/>
                  </a:ext>
                </a:extLst>
              </a:tr>
              <a:tr h="3198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rose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0" dirty="0"/>
                        <a:t>pink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356924"/>
                  </a:ext>
                </a:extLst>
              </a:tr>
              <a:tr h="3198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noir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0" dirty="0"/>
                        <a:t>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249537"/>
                  </a:ext>
                </a:extLst>
              </a:tr>
              <a:tr h="3198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blanc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0" dirty="0"/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560201"/>
                  </a:ext>
                </a:extLst>
              </a:tr>
              <a:tr h="3198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err="1"/>
                        <a:t>clair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0" dirty="0"/>
                        <a:t>light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616258"/>
                  </a:ext>
                </a:extLst>
              </a:tr>
              <a:tr h="3198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err="1"/>
                        <a:t>foncé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0" dirty="0"/>
                        <a:t>dark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575742"/>
                  </a:ext>
                </a:extLst>
              </a:tr>
              <a:tr h="3198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Noël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0" dirty="0"/>
                        <a:t>Christmas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02634"/>
                  </a:ext>
                </a:extLst>
              </a:tr>
              <a:tr h="3198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la </a:t>
                      </a:r>
                      <a:r>
                        <a:rPr lang="en-GB" sz="1200" dirty="0" err="1"/>
                        <a:t>dinde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0" dirty="0"/>
                        <a:t>turkey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247435"/>
                  </a:ext>
                </a:extLst>
              </a:tr>
              <a:tr h="3198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la </a:t>
                      </a:r>
                      <a:r>
                        <a:rPr lang="en-GB" sz="1200" dirty="0" err="1"/>
                        <a:t>buche</a:t>
                      </a:r>
                      <a:r>
                        <a:rPr lang="en-GB" sz="1200" dirty="0"/>
                        <a:t> de Noël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0" dirty="0"/>
                        <a:t>chocolate log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529111"/>
                  </a:ext>
                </a:extLst>
              </a:tr>
              <a:tr h="3198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le Père Noël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0" dirty="0"/>
                        <a:t>Father Christmas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660582"/>
                  </a:ext>
                </a:extLst>
              </a:tr>
              <a:tr h="3198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le </a:t>
                      </a:r>
                      <a:r>
                        <a:rPr lang="en-GB" sz="1200" dirty="0" err="1"/>
                        <a:t>sapin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0" dirty="0"/>
                        <a:t>Christmas tree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94106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851548"/>
              </p:ext>
            </p:extLst>
          </p:nvPr>
        </p:nvGraphicFramePr>
        <p:xfrm>
          <a:off x="3407121" y="1065969"/>
          <a:ext cx="3254786" cy="8991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254786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4237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Prior Learning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56075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effectLst/>
                        </a:rPr>
                        <a:t>Greetings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effectLst/>
                        </a:rPr>
                        <a:t>Numbers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effectLst/>
                        </a:rPr>
                        <a:t>Asking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7" y="65096"/>
            <a:ext cx="6639119" cy="5401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1999" y="156835"/>
            <a:ext cx="249958" cy="2804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895" y="156835"/>
            <a:ext cx="249958" cy="280440"/>
          </a:xfrm>
          <a:prstGeom prst="rect">
            <a:avLst/>
          </a:prstGeom>
        </p:spPr>
      </p:pic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813AF7A-6FBC-4849-823C-12E2C5D19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456920"/>
              </p:ext>
            </p:extLst>
          </p:nvPr>
        </p:nvGraphicFramePr>
        <p:xfrm>
          <a:off x="115448" y="1055163"/>
          <a:ext cx="3140561" cy="26661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87819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152742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276078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Knowledge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50968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Recognising colours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rouge, bleu, vert, orange, jaune, marron, violet, rose, noir, blanc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840946"/>
                  </a:ext>
                </a:extLst>
              </a:tr>
              <a:tr h="50968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Asking about and giving your favourite colour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Quel-est</a:t>
                      </a:r>
                      <a:r>
                        <a:rPr lang="en-GB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 couleur </a:t>
                      </a:r>
                      <a:r>
                        <a:rPr lang="en-GB" sz="11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préférée</a:t>
                      </a:r>
                      <a:r>
                        <a:rPr lang="en-GB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J’aime</a:t>
                      </a:r>
                      <a:r>
                        <a:rPr lang="en-GB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 vert.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 couleur </a:t>
                      </a:r>
                      <a:r>
                        <a:rPr lang="en-GB" sz="11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préférée</a:t>
                      </a:r>
                      <a:r>
                        <a:rPr lang="en-GB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</a:t>
                      </a:r>
                      <a:r>
                        <a:rPr lang="en-GB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 rose.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your favourite colour?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like green.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favourite colour is pink.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22315"/>
                  </a:ext>
                </a:extLst>
              </a:tr>
              <a:tr h="50968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 vocabulary and French cultural traditions to do with Christmas.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520185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515DC853-AA6D-4622-A7A6-E9208B5B27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965873"/>
              </p:ext>
            </p:extLst>
          </p:nvPr>
        </p:nvGraphicFramePr>
        <p:xfrm>
          <a:off x="143668" y="5913378"/>
          <a:ext cx="3112341" cy="96509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11234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5852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French fun facts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667912">
                <a:tc>
                  <a:txBody>
                    <a:bodyPr/>
                    <a:lstStyle/>
                    <a:p>
                      <a:r>
                        <a:rPr lang="en-GB" sz="1200" b="0" dirty="0"/>
                        <a:t>The French have fireworks in July not November! They celebrate Bastille Day on 14</a:t>
                      </a:r>
                      <a:r>
                        <a:rPr lang="en-GB" sz="1200" b="0" baseline="30000" dirty="0"/>
                        <a:t>th</a:t>
                      </a:r>
                      <a:r>
                        <a:rPr lang="en-GB" sz="1200" b="0" dirty="0"/>
                        <a:t> July each year, it is the French National Day.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F75F2B8-F90B-4006-9762-D8378B5CC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951235"/>
              </p:ext>
            </p:extLst>
          </p:nvPr>
        </p:nvGraphicFramePr>
        <p:xfrm>
          <a:off x="143668" y="4126230"/>
          <a:ext cx="3112341" cy="16535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41232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071109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258011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Grammar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66156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the indefinite article </a:t>
                      </a:r>
                    </a:p>
                    <a:p>
                      <a:pPr algn="ctr"/>
                      <a:endParaRPr lang="en-GB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un, </a:t>
                      </a:r>
                      <a:r>
                        <a:rPr lang="en-GB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</a:t>
                      </a: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des</a:t>
                      </a:r>
                    </a:p>
                    <a:p>
                      <a:pPr algn="l"/>
                      <a:endParaRPr lang="en-GB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  <a:tr h="51602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the definite article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le, la, les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E22FAD7-D04A-4D23-8658-D6BB0410E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164270"/>
              </p:ext>
            </p:extLst>
          </p:nvPr>
        </p:nvGraphicFramePr>
        <p:xfrm>
          <a:off x="143668" y="7012078"/>
          <a:ext cx="3112341" cy="135636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11234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4103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Lesson ideas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983180">
                <a:tc>
                  <a:txBody>
                    <a:bodyPr/>
                    <a:lstStyle/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Primary Languages VLE Stage 1 Autumn 1 </a:t>
                      </a:r>
                      <a:r>
                        <a:rPr lang="en-GB" sz="900" dirty="0">
                          <a:hlinkClick r:id="rId4"/>
                        </a:rPr>
                        <a:t>LINK</a:t>
                      </a:r>
                      <a:endParaRPr lang="en-GB" sz="9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Song –  Colour song </a:t>
                      </a:r>
                      <a:r>
                        <a:rPr lang="en-GB" sz="900" dirty="0">
                          <a:hlinkClick r:id="rId5"/>
                        </a:rPr>
                        <a:t>LINK</a:t>
                      </a:r>
                      <a:endParaRPr lang="en-GB" sz="9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Colour by numbers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Mini conversations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Favourite colour reading and listening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Practical colour games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Christmas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79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48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221</Words>
  <Application>Microsoft Office PowerPoint</Application>
  <PresentationFormat>A4 Paper (210x297 mm)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Midfield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C.Knight</dc:creator>
  <cp:lastModifiedBy>Juliette Douglas-Saul</cp:lastModifiedBy>
  <cp:revision>52</cp:revision>
  <dcterms:created xsi:type="dcterms:W3CDTF">2019-07-07T18:53:37Z</dcterms:created>
  <dcterms:modified xsi:type="dcterms:W3CDTF">2023-09-05T09:19:40Z</dcterms:modified>
</cp:coreProperties>
</file>