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7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609414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95193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45216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41960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A24398-1127-4BD9-BF3C-3D27B6A023B2}" type="datetimeFigureOut">
              <a:rPr lang="en-GB" smtClean="0"/>
              <a:t>02/09/2023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75913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A24398-1127-4BD9-BF3C-3D27B6A023B2}"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24579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A24398-1127-4BD9-BF3C-3D27B6A023B2}" type="datetimeFigureOut">
              <a:rPr lang="en-GB" smtClean="0"/>
              <a:t>02/09/2023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74553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A24398-1127-4BD9-BF3C-3D27B6A023B2}" type="datetimeFigureOut">
              <a:rPr lang="en-GB" smtClean="0"/>
              <a:t>02/09/2023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385977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24398-1127-4BD9-BF3C-3D27B6A023B2}" type="datetimeFigureOut">
              <a:rPr lang="en-GB" smtClean="0"/>
              <a:t>02/09/2023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4823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289130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DA24398-1127-4BD9-BF3C-3D27B6A023B2}" type="datetimeFigureOut">
              <a:rPr lang="en-GB" smtClean="0"/>
              <a:t>02/09/2023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B8FC87C-3029-468D-94B5-EA243873ECD1}" type="slidenum">
              <a:rPr lang="en-GB" smtClean="0"/>
              <a:t>‹#›</a:t>
            </a:fld>
            <a:endParaRPr lang="en-GB"/>
          </a:p>
        </p:txBody>
      </p:sp>
    </p:spTree>
    <p:extLst>
      <p:ext uri="{BB962C8B-B14F-4D97-AF65-F5344CB8AC3E}">
        <p14:creationId xmlns:p14="http://schemas.microsoft.com/office/powerpoint/2010/main" val="194824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DA24398-1127-4BD9-BF3C-3D27B6A023B2}" type="datetimeFigureOut">
              <a:rPr lang="en-GB" smtClean="0"/>
              <a:t>02/09/2023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8FC87C-3029-468D-94B5-EA243873ECD1}" type="slidenum">
              <a:rPr lang="en-GB" smtClean="0"/>
              <a:t>‹#›</a:t>
            </a:fld>
            <a:endParaRPr lang="en-GB"/>
          </a:p>
        </p:txBody>
      </p:sp>
    </p:spTree>
    <p:extLst>
      <p:ext uri="{BB962C8B-B14F-4D97-AF65-F5344CB8AC3E}">
        <p14:creationId xmlns:p14="http://schemas.microsoft.com/office/powerpoint/2010/main" val="347374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9658258"/>
              </p:ext>
            </p:extLst>
          </p:nvPr>
        </p:nvGraphicFramePr>
        <p:xfrm>
          <a:off x="119160" y="564841"/>
          <a:ext cx="6601216" cy="306287"/>
        </p:xfrm>
        <a:graphic>
          <a:graphicData uri="http://schemas.openxmlformats.org/drawingml/2006/table">
            <a:tbl>
              <a:tblPr firstRow="1" bandRow="1">
                <a:tableStyleId>{BC89EF96-8CEA-46FF-86C4-4CE0E7609802}</a:tableStyleId>
              </a:tblPr>
              <a:tblGrid>
                <a:gridCol w="652171">
                  <a:extLst>
                    <a:ext uri="{9D8B030D-6E8A-4147-A177-3AD203B41FA5}">
                      <a16:colId xmlns:a16="http://schemas.microsoft.com/office/drawing/2014/main" val="960009268"/>
                    </a:ext>
                  </a:extLst>
                </a:gridCol>
                <a:gridCol w="3564449">
                  <a:extLst>
                    <a:ext uri="{9D8B030D-6E8A-4147-A177-3AD203B41FA5}">
                      <a16:colId xmlns:a16="http://schemas.microsoft.com/office/drawing/2014/main" val="770037360"/>
                    </a:ext>
                  </a:extLst>
                </a:gridCol>
                <a:gridCol w="1013460">
                  <a:extLst>
                    <a:ext uri="{9D8B030D-6E8A-4147-A177-3AD203B41FA5}">
                      <a16:colId xmlns:a16="http://schemas.microsoft.com/office/drawing/2014/main" val="3879841513"/>
                    </a:ext>
                  </a:extLst>
                </a:gridCol>
                <a:gridCol w="1371136">
                  <a:extLst>
                    <a:ext uri="{9D8B030D-6E8A-4147-A177-3AD203B41FA5}">
                      <a16:colId xmlns:a16="http://schemas.microsoft.com/office/drawing/2014/main" val="51580038"/>
                    </a:ext>
                  </a:extLst>
                </a:gridCol>
              </a:tblGrid>
              <a:tr h="306287">
                <a:tc>
                  <a:txBody>
                    <a:bodyPr/>
                    <a:lstStyle/>
                    <a:p>
                      <a:pPr algn="ctr"/>
                      <a:r>
                        <a:rPr lang="en-GB"/>
                        <a:t>RWV</a:t>
                      </a:r>
                      <a:endParaRPr lang="en-GB" dirty="0"/>
                    </a:p>
                  </a:txBody>
                  <a:tcPr/>
                </a:tc>
                <a:tc>
                  <a:txBody>
                    <a:bodyPr/>
                    <a:lstStyle/>
                    <a:p>
                      <a:pPr algn="ctr"/>
                      <a:r>
                        <a:rPr lang="en-GB" dirty="0"/>
                        <a:t>Who is a Buddhist and what do they believe?</a:t>
                      </a:r>
                    </a:p>
                  </a:txBody>
                  <a:tcPr/>
                </a:tc>
                <a:tc>
                  <a:txBody>
                    <a:bodyPr/>
                    <a:lstStyle/>
                    <a:p>
                      <a:pPr algn="ctr"/>
                      <a:r>
                        <a:rPr lang="en-GB" dirty="0"/>
                        <a:t>Year 3</a:t>
                      </a:r>
                    </a:p>
                  </a:txBody>
                  <a:tcPr/>
                </a:tc>
                <a:tc>
                  <a:txBody>
                    <a:bodyPr/>
                    <a:lstStyle/>
                    <a:p>
                      <a:pPr algn="ctr"/>
                      <a:r>
                        <a:rPr lang="en-GB" dirty="0"/>
                        <a:t>Autumn 1</a:t>
                      </a:r>
                    </a:p>
                  </a:txBody>
                  <a:tcPr/>
                </a:tc>
                <a:extLst>
                  <a:ext uri="{0D108BD9-81ED-4DB2-BD59-A6C34878D82A}">
                    <a16:rowId xmlns:a16="http://schemas.microsoft.com/office/drawing/2014/main" val="3975170719"/>
                  </a:ext>
                </a:extLst>
              </a:tr>
            </a:tbl>
          </a:graphicData>
        </a:graphic>
      </p:graphicFrame>
      <p:pic>
        <p:nvPicPr>
          <p:cNvPr id="9" name="Picture 8"/>
          <p:cNvPicPr>
            <a:picLocks noChangeAspect="1"/>
          </p:cNvPicPr>
          <p:nvPr/>
        </p:nvPicPr>
        <p:blipFill>
          <a:blip r:embed="rId2"/>
          <a:stretch>
            <a:fillRect/>
          </a:stretch>
        </p:blipFill>
        <p:spPr>
          <a:xfrm>
            <a:off x="100209" y="39855"/>
            <a:ext cx="6639119" cy="540178"/>
          </a:xfrm>
          <a:prstGeom prst="rect">
            <a:avLst/>
          </a:prstGeom>
        </p:spPr>
      </p:pic>
      <p:pic>
        <p:nvPicPr>
          <p:cNvPr id="11" name="Picture 10"/>
          <p:cNvPicPr>
            <a:picLocks noChangeAspect="1"/>
          </p:cNvPicPr>
          <p:nvPr/>
        </p:nvPicPr>
        <p:blipFill>
          <a:blip r:embed="rId3"/>
          <a:stretch>
            <a:fillRect/>
          </a:stretch>
        </p:blipFill>
        <p:spPr>
          <a:xfrm>
            <a:off x="6281999" y="156835"/>
            <a:ext cx="249958" cy="280440"/>
          </a:xfrm>
          <a:prstGeom prst="rect">
            <a:avLst/>
          </a:prstGeom>
        </p:spPr>
      </p:pic>
      <p:pic>
        <p:nvPicPr>
          <p:cNvPr id="12" name="Picture 11"/>
          <p:cNvPicPr>
            <a:picLocks noChangeAspect="1"/>
          </p:cNvPicPr>
          <p:nvPr/>
        </p:nvPicPr>
        <p:blipFill>
          <a:blip r:embed="rId3"/>
          <a:stretch>
            <a:fillRect/>
          </a:stretch>
        </p:blipFill>
        <p:spPr>
          <a:xfrm>
            <a:off x="288972" y="156873"/>
            <a:ext cx="249958" cy="280440"/>
          </a:xfrm>
          <a:prstGeom prst="rect">
            <a:avLst/>
          </a:prstGeom>
        </p:spPr>
      </p:pic>
      <p:graphicFrame>
        <p:nvGraphicFramePr>
          <p:cNvPr id="13" name="Table 12">
            <a:extLst>
              <a:ext uri="{FF2B5EF4-FFF2-40B4-BE49-F238E27FC236}">
                <a16:creationId xmlns:a16="http://schemas.microsoft.com/office/drawing/2014/main" id="{F174B415-562A-45DF-944D-54EC02D04A57}"/>
              </a:ext>
            </a:extLst>
          </p:cNvPr>
          <p:cNvGraphicFramePr>
            <a:graphicFrameLocks noGrp="1"/>
          </p:cNvGraphicFramePr>
          <p:nvPr>
            <p:extLst>
              <p:ext uri="{D42A27DB-BD31-4B8C-83A1-F6EECF244321}">
                <p14:modId xmlns:p14="http://schemas.microsoft.com/office/powerpoint/2010/main" val="2580903434"/>
              </p:ext>
            </p:extLst>
          </p:nvPr>
        </p:nvGraphicFramePr>
        <p:xfrm>
          <a:off x="100209" y="8741054"/>
          <a:ext cx="3155796" cy="813598"/>
        </p:xfrm>
        <a:graphic>
          <a:graphicData uri="http://schemas.openxmlformats.org/drawingml/2006/table">
            <a:tbl>
              <a:tblPr firstRow="1" bandRow="1">
                <a:tableStyleId>{5C22544A-7EE6-4342-B048-85BDC9FD1C3A}</a:tableStyleId>
              </a:tblPr>
              <a:tblGrid>
                <a:gridCol w="3155796">
                  <a:extLst>
                    <a:ext uri="{9D8B030D-6E8A-4147-A177-3AD203B41FA5}">
                      <a16:colId xmlns:a16="http://schemas.microsoft.com/office/drawing/2014/main" val="754516515"/>
                    </a:ext>
                  </a:extLst>
                </a:gridCol>
              </a:tblGrid>
              <a:tr h="247197">
                <a:tc>
                  <a:txBody>
                    <a:bodyPr/>
                    <a:lstStyle/>
                    <a:p>
                      <a:pPr algn="ctr"/>
                      <a:r>
                        <a:rPr lang="en-GB" sz="1200" dirty="0"/>
                        <a:t>Possible deeper thinking questions</a:t>
                      </a:r>
                      <a:endParaRPr lang="en-GB" sz="1200" b="1" dirty="0"/>
                    </a:p>
                  </a:txBody>
                  <a:tcPr/>
                </a:tc>
                <a:extLst>
                  <a:ext uri="{0D108BD9-81ED-4DB2-BD59-A6C34878D82A}">
                    <a16:rowId xmlns:a16="http://schemas.microsoft.com/office/drawing/2014/main" val="3315443936"/>
                  </a:ext>
                </a:extLst>
              </a:tr>
              <a:tr h="269639">
                <a:tc>
                  <a:txBody>
                    <a:bodyPr/>
                    <a:lstStyle/>
                    <a:p>
                      <a:pPr algn="ctr"/>
                      <a:r>
                        <a:rPr lang="en-GB" sz="1100" dirty="0"/>
                        <a:t>Do you think you can be happy with no money?</a:t>
                      </a:r>
                    </a:p>
                  </a:txBody>
                  <a:tcPr/>
                </a:tc>
                <a:extLst>
                  <a:ext uri="{0D108BD9-81ED-4DB2-BD59-A6C34878D82A}">
                    <a16:rowId xmlns:a16="http://schemas.microsoft.com/office/drawing/2014/main" val="1862795563"/>
                  </a:ext>
                </a:extLst>
              </a:tr>
              <a:tr h="269639">
                <a:tc>
                  <a:txBody>
                    <a:bodyPr/>
                    <a:lstStyle/>
                    <a:p>
                      <a:pPr algn="ctr"/>
                      <a:r>
                        <a:rPr lang="en-GB" sz="1100" dirty="0"/>
                        <a:t>Do Buddha’s teachings still apply today?</a:t>
                      </a:r>
                    </a:p>
                  </a:txBody>
                  <a:tcPr/>
                </a:tc>
                <a:extLst>
                  <a:ext uri="{0D108BD9-81ED-4DB2-BD59-A6C34878D82A}">
                    <a16:rowId xmlns:a16="http://schemas.microsoft.com/office/drawing/2014/main" val="3698839683"/>
                  </a:ext>
                </a:extLst>
              </a:tr>
            </a:tbl>
          </a:graphicData>
        </a:graphic>
      </p:graphicFrame>
      <p:graphicFrame>
        <p:nvGraphicFramePr>
          <p:cNvPr id="15" name="Table 14">
            <a:extLst>
              <a:ext uri="{FF2B5EF4-FFF2-40B4-BE49-F238E27FC236}">
                <a16:creationId xmlns:a16="http://schemas.microsoft.com/office/drawing/2014/main" id="{6EA07A1D-E430-0C01-3A2B-8A69E7BFE4F3}"/>
              </a:ext>
            </a:extLst>
          </p:cNvPr>
          <p:cNvGraphicFramePr>
            <a:graphicFrameLocks noGrp="1"/>
          </p:cNvGraphicFramePr>
          <p:nvPr>
            <p:extLst>
              <p:ext uri="{D42A27DB-BD31-4B8C-83A1-F6EECF244321}">
                <p14:modId xmlns:p14="http://schemas.microsoft.com/office/powerpoint/2010/main" val="313900480"/>
              </p:ext>
            </p:extLst>
          </p:nvPr>
        </p:nvGraphicFramePr>
        <p:xfrm>
          <a:off x="119160" y="6292591"/>
          <a:ext cx="3155796" cy="2409942"/>
        </p:xfrm>
        <a:graphic>
          <a:graphicData uri="http://schemas.openxmlformats.org/drawingml/2006/table">
            <a:tbl>
              <a:tblPr firstRow="1" bandRow="1">
                <a:tableStyleId>{93296810-A885-4BE3-A3E7-6D5BEEA58F35}</a:tableStyleId>
              </a:tblPr>
              <a:tblGrid>
                <a:gridCol w="3155796">
                  <a:extLst>
                    <a:ext uri="{9D8B030D-6E8A-4147-A177-3AD203B41FA5}">
                      <a16:colId xmlns:a16="http://schemas.microsoft.com/office/drawing/2014/main" val="754516515"/>
                    </a:ext>
                  </a:extLst>
                </a:gridCol>
              </a:tblGrid>
              <a:tr h="426734">
                <a:tc>
                  <a:txBody>
                    <a:bodyPr/>
                    <a:lstStyle/>
                    <a:p>
                      <a:pPr algn="ctr"/>
                      <a:r>
                        <a:rPr lang="en-GB" dirty="0"/>
                        <a:t>Key images</a:t>
                      </a:r>
                      <a:endParaRPr lang="en-GB" b="1" dirty="0"/>
                    </a:p>
                  </a:txBody>
                  <a:tcPr/>
                </a:tc>
                <a:extLst>
                  <a:ext uri="{0D108BD9-81ED-4DB2-BD59-A6C34878D82A}">
                    <a16:rowId xmlns:a16="http://schemas.microsoft.com/office/drawing/2014/main" val="3315443936"/>
                  </a:ext>
                </a:extLst>
              </a:tr>
              <a:tr h="1983208">
                <a:tc>
                  <a:txBody>
                    <a:bodyPr/>
                    <a:lstStyle/>
                    <a:p>
                      <a:pPr marL="0" indent="0">
                        <a:buFont typeface="Arial" panose="020B0604020202020204" pitchFamily="34" charset="0"/>
                        <a:buNone/>
                      </a:pPr>
                      <a:endParaRPr lang="en-GB" sz="1100" dirty="0"/>
                    </a:p>
                    <a:p>
                      <a:pPr marL="0" indent="0">
                        <a:buFont typeface="Arial" panose="020B0604020202020204" pitchFamily="34" charset="0"/>
                        <a:buNone/>
                      </a:pPr>
                      <a:endParaRPr lang="en-GB" sz="1100" dirty="0"/>
                    </a:p>
                    <a:p>
                      <a:pPr marL="0" indent="0">
                        <a:buFont typeface="Arial" panose="020B0604020202020204" pitchFamily="34" charset="0"/>
                        <a:buNone/>
                      </a:pPr>
                      <a:endParaRPr lang="en-GB" sz="1100" dirty="0"/>
                    </a:p>
                    <a:p>
                      <a:pPr marL="0" indent="0">
                        <a:buFont typeface="Arial" panose="020B0604020202020204" pitchFamily="34" charset="0"/>
                        <a:buNone/>
                      </a:pPr>
                      <a:endParaRPr lang="en-GB" sz="1100" dirty="0"/>
                    </a:p>
                    <a:p>
                      <a:pPr marL="0" indent="0">
                        <a:buFont typeface="Arial" panose="020B0604020202020204" pitchFamily="34" charset="0"/>
                        <a:buNone/>
                      </a:pPr>
                      <a:endParaRPr lang="en-GB" sz="1100" dirty="0"/>
                    </a:p>
                    <a:p>
                      <a:pPr marL="0" indent="0">
                        <a:buFont typeface="Arial" panose="020B0604020202020204" pitchFamily="34" charset="0"/>
                        <a:buNone/>
                      </a:pPr>
                      <a:endParaRPr lang="en-GB" sz="1100" dirty="0"/>
                    </a:p>
                  </a:txBody>
                  <a:tcPr/>
                </a:tc>
                <a:extLst>
                  <a:ext uri="{0D108BD9-81ED-4DB2-BD59-A6C34878D82A}">
                    <a16:rowId xmlns:a16="http://schemas.microsoft.com/office/drawing/2014/main" val="1208927862"/>
                  </a:ext>
                </a:extLst>
              </a:tr>
            </a:tbl>
          </a:graphicData>
        </a:graphic>
      </p:graphicFrame>
      <p:graphicFrame>
        <p:nvGraphicFramePr>
          <p:cNvPr id="16" name="Table 15">
            <a:extLst>
              <a:ext uri="{FF2B5EF4-FFF2-40B4-BE49-F238E27FC236}">
                <a16:creationId xmlns:a16="http://schemas.microsoft.com/office/drawing/2014/main" id="{25DB0720-5A17-0D92-A415-2C71BA76F13F}"/>
              </a:ext>
            </a:extLst>
          </p:cNvPr>
          <p:cNvGraphicFramePr>
            <a:graphicFrameLocks noGrp="1"/>
          </p:cNvGraphicFramePr>
          <p:nvPr>
            <p:extLst>
              <p:ext uri="{D42A27DB-BD31-4B8C-83A1-F6EECF244321}">
                <p14:modId xmlns:p14="http://schemas.microsoft.com/office/powerpoint/2010/main" val="590061945"/>
              </p:ext>
            </p:extLst>
          </p:nvPr>
        </p:nvGraphicFramePr>
        <p:xfrm>
          <a:off x="3372927" y="8852604"/>
          <a:ext cx="3315600" cy="833515"/>
        </p:xfrm>
        <a:graphic>
          <a:graphicData uri="http://schemas.openxmlformats.org/drawingml/2006/table">
            <a:tbl>
              <a:tblPr firstRow="1" bandRow="1">
                <a:tableStyleId>{F5AB1C69-6EDB-4FF4-983F-18BD219EF322}</a:tableStyleId>
              </a:tblPr>
              <a:tblGrid>
                <a:gridCol w="3315600">
                  <a:extLst>
                    <a:ext uri="{9D8B030D-6E8A-4147-A177-3AD203B41FA5}">
                      <a16:colId xmlns:a16="http://schemas.microsoft.com/office/drawing/2014/main" val="754516515"/>
                    </a:ext>
                  </a:extLst>
                </a:gridCol>
              </a:tblGrid>
              <a:tr h="294237">
                <a:tc>
                  <a:txBody>
                    <a:bodyPr/>
                    <a:lstStyle/>
                    <a:p>
                      <a:pPr algn="ctr"/>
                      <a:r>
                        <a:rPr lang="en-GB" sz="1200" b="1" dirty="0"/>
                        <a:t>Possible experiences</a:t>
                      </a:r>
                    </a:p>
                  </a:txBody>
                  <a:tcPr/>
                </a:tc>
                <a:extLst>
                  <a:ext uri="{0D108BD9-81ED-4DB2-BD59-A6C34878D82A}">
                    <a16:rowId xmlns:a16="http://schemas.microsoft.com/office/drawing/2014/main" val="3315443936"/>
                  </a:ext>
                </a:extLst>
              </a:tr>
              <a:tr h="269639">
                <a:tc>
                  <a:txBody>
                    <a:bodyPr/>
                    <a:lstStyle/>
                    <a:p>
                      <a:pPr algn="ctr"/>
                      <a:r>
                        <a:rPr lang="en-GB" sz="1100" dirty="0"/>
                        <a:t>Try and spend a day living with the most basic items.</a:t>
                      </a:r>
                    </a:p>
                  </a:txBody>
                  <a:tcPr/>
                </a:tc>
                <a:extLst>
                  <a:ext uri="{0D108BD9-81ED-4DB2-BD59-A6C34878D82A}">
                    <a16:rowId xmlns:a16="http://schemas.microsoft.com/office/drawing/2014/main" val="1862795563"/>
                  </a:ext>
                </a:extLst>
              </a:tr>
              <a:tr h="269639">
                <a:tc>
                  <a:txBody>
                    <a:bodyPr/>
                    <a:lstStyle/>
                    <a:p>
                      <a:pPr algn="ctr"/>
                      <a:r>
                        <a:rPr lang="en-GB" sz="1100" dirty="0"/>
                        <a:t>Create a Wesak craft</a:t>
                      </a:r>
                    </a:p>
                  </a:txBody>
                  <a:tcPr/>
                </a:tc>
                <a:extLst>
                  <a:ext uri="{0D108BD9-81ED-4DB2-BD59-A6C34878D82A}">
                    <a16:rowId xmlns:a16="http://schemas.microsoft.com/office/drawing/2014/main" val="2447882707"/>
                  </a:ext>
                </a:extLst>
              </a:tr>
            </a:tbl>
          </a:graphicData>
        </a:graphic>
      </p:graphicFrame>
      <p:graphicFrame>
        <p:nvGraphicFramePr>
          <p:cNvPr id="17" name="Table 16">
            <a:extLst>
              <a:ext uri="{FF2B5EF4-FFF2-40B4-BE49-F238E27FC236}">
                <a16:creationId xmlns:a16="http://schemas.microsoft.com/office/drawing/2014/main" id="{293957E5-D1B3-4898-9BE5-73AB43D87085}"/>
              </a:ext>
            </a:extLst>
          </p:cNvPr>
          <p:cNvGraphicFramePr>
            <a:graphicFrameLocks noGrp="1"/>
          </p:cNvGraphicFramePr>
          <p:nvPr>
            <p:extLst>
              <p:ext uri="{D42A27DB-BD31-4B8C-83A1-F6EECF244321}">
                <p14:modId xmlns:p14="http://schemas.microsoft.com/office/powerpoint/2010/main" val="116929504"/>
              </p:ext>
            </p:extLst>
          </p:nvPr>
        </p:nvGraphicFramePr>
        <p:xfrm>
          <a:off x="3385860" y="3823260"/>
          <a:ext cx="3319398" cy="914400"/>
        </p:xfrm>
        <a:graphic>
          <a:graphicData uri="http://schemas.openxmlformats.org/drawingml/2006/table">
            <a:tbl>
              <a:tblPr firstRow="1" bandRow="1">
                <a:tableStyleId>{5202B0CA-FC54-4496-8BCA-5EF66A818D29}</a:tableStyleId>
              </a:tblPr>
              <a:tblGrid>
                <a:gridCol w="3319398">
                  <a:extLst>
                    <a:ext uri="{9D8B030D-6E8A-4147-A177-3AD203B41FA5}">
                      <a16:colId xmlns:a16="http://schemas.microsoft.com/office/drawing/2014/main" val="754516515"/>
                    </a:ext>
                  </a:extLst>
                </a:gridCol>
              </a:tblGrid>
              <a:tr h="204089">
                <a:tc>
                  <a:txBody>
                    <a:bodyPr/>
                    <a:lstStyle/>
                    <a:p>
                      <a:pPr marL="0" indent="0" algn="ctr">
                        <a:buFont typeface="Arial" panose="020B0604020202020204" pitchFamily="34" charset="0"/>
                        <a:buNone/>
                      </a:pPr>
                      <a:r>
                        <a:rPr lang="en-GB" sz="1200" dirty="0"/>
                        <a:t>Prior learning</a:t>
                      </a:r>
                      <a:endParaRPr lang="en-GB" sz="1200" b="1" dirty="0"/>
                    </a:p>
                  </a:txBody>
                  <a:tcPr/>
                </a:tc>
                <a:extLst>
                  <a:ext uri="{0D108BD9-81ED-4DB2-BD59-A6C34878D82A}">
                    <a16:rowId xmlns:a16="http://schemas.microsoft.com/office/drawing/2014/main" val="3315443936"/>
                  </a:ext>
                </a:extLst>
              </a:tr>
              <a:tr h="537895">
                <a:tc>
                  <a:txBody>
                    <a:bodyPr/>
                    <a:lstStyle/>
                    <a:p>
                      <a:pPr marL="171450" lvl="0" indent="-171450">
                        <a:buFont typeface="Arial" panose="020B0604020202020204" pitchFamily="34" charset="0"/>
                        <a:buChar char="•"/>
                      </a:pPr>
                      <a:r>
                        <a:rPr lang="en-GB" sz="900" kern="1200" dirty="0">
                          <a:solidFill>
                            <a:schemeClr val="dk1"/>
                          </a:solidFill>
                          <a:effectLst/>
                          <a:latin typeface="+mn-lt"/>
                          <a:ea typeface="+mn-ea"/>
                          <a:cs typeface="+mn-cs"/>
                        </a:rPr>
                        <a:t>Through EYFS and KS1, children will have learnt about different religions and the main beliefs within them. They will understand different believe follow different beliefs and practices. </a:t>
                      </a:r>
                    </a:p>
                  </a:txBody>
                  <a:tcPr>
                    <a:solidFill>
                      <a:schemeClr val="bg2"/>
                    </a:solidFill>
                  </a:tcPr>
                </a:tc>
                <a:extLst>
                  <a:ext uri="{0D108BD9-81ED-4DB2-BD59-A6C34878D82A}">
                    <a16:rowId xmlns:a16="http://schemas.microsoft.com/office/drawing/2014/main" val="120892786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70995784"/>
              </p:ext>
            </p:extLst>
          </p:nvPr>
        </p:nvGraphicFramePr>
        <p:xfrm>
          <a:off x="111968" y="954961"/>
          <a:ext cx="3144037" cy="5299109"/>
        </p:xfrm>
        <a:graphic>
          <a:graphicData uri="http://schemas.openxmlformats.org/drawingml/2006/table">
            <a:tbl>
              <a:tblPr firstRow="1" bandRow="1">
                <a:tableStyleId>{7DF18680-E054-41AD-8BC1-D1AEF772440D}</a:tableStyleId>
              </a:tblPr>
              <a:tblGrid>
                <a:gridCol w="3144037">
                  <a:extLst>
                    <a:ext uri="{9D8B030D-6E8A-4147-A177-3AD203B41FA5}">
                      <a16:colId xmlns:a16="http://schemas.microsoft.com/office/drawing/2014/main" val="754516515"/>
                    </a:ext>
                  </a:extLst>
                </a:gridCol>
              </a:tblGrid>
              <a:tr h="248185">
                <a:tc>
                  <a:txBody>
                    <a:bodyPr/>
                    <a:lstStyle/>
                    <a:p>
                      <a:pPr algn="ctr"/>
                      <a:r>
                        <a:rPr lang="en-GB" sz="1100" baseline="0" dirty="0"/>
                        <a:t>Key Knowledge</a:t>
                      </a:r>
                      <a:endParaRPr lang="en-GB" sz="1100" b="1" dirty="0"/>
                    </a:p>
                  </a:txBody>
                  <a:tcPr/>
                </a:tc>
                <a:extLst>
                  <a:ext uri="{0D108BD9-81ED-4DB2-BD59-A6C34878D82A}">
                    <a16:rowId xmlns:a16="http://schemas.microsoft.com/office/drawing/2014/main" val="3315443936"/>
                  </a:ext>
                </a:extLst>
              </a:tr>
              <a:tr h="379577">
                <a:tc>
                  <a:txBody>
                    <a:bodyPr/>
                    <a:lstStyle/>
                    <a:p>
                      <a:pPr marL="88900" indent="0" algn="ctr">
                        <a:buFont typeface="Arial" panose="020B0604020202020204" pitchFamily="34" charset="0"/>
                        <a:buNone/>
                      </a:pPr>
                      <a:r>
                        <a:rPr lang="en-GB" sz="950" b="0" u="none" dirty="0"/>
                        <a:t>Buddhism was started by a man called Siddhartha Gautama who was later known as Buddha.</a:t>
                      </a:r>
                    </a:p>
                  </a:txBody>
                  <a:tcPr/>
                </a:tc>
                <a:extLst>
                  <a:ext uri="{0D108BD9-81ED-4DB2-BD59-A6C34878D82A}">
                    <a16:rowId xmlns:a16="http://schemas.microsoft.com/office/drawing/2014/main" val="3945908677"/>
                  </a:ext>
                </a:extLst>
              </a:tr>
              <a:tr h="1770459">
                <a:tc>
                  <a:txBody>
                    <a:bodyPr/>
                    <a:lstStyle/>
                    <a:p>
                      <a:pPr algn="ctr"/>
                      <a:r>
                        <a:rPr lang="en-GB" sz="950" b="0" u="none" dirty="0"/>
                        <a:t>Siddhartha Gautama was born into a royal family in Nepal and for much of his life, he was surrounded by riches, wealth and youth. He had never left the palace and so hadn’t witness poverty, poor health or old-age. One day he decided to leave the palace and see what life was like on the outside. He saw an old man, a sick man and a dead man. For the first time, he realised suffering existed. He then saw a holy man with very few belongings, begging and wearing rags but looking completely content. He wondered how anyone could be so peaceful when they had nothing. He decided to leave his riches behind and find out for himself what true happiness was. </a:t>
                      </a:r>
                    </a:p>
                  </a:txBody>
                  <a:tcPr/>
                </a:tc>
                <a:extLst>
                  <a:ext uri="{0D108BD9-81ED-4DB2-BD59-A6C34878D82A}">
                    <a16:rowId xmlns:a16="http://schemas.microsoft.com/office/drawing/2014/main" val="2406855143"/>
                  </a:ext>
                </a:extLst>
              </a:tr>
              <a:tr h="817550">
                <a:tc>
                  <a:txBody>
                    <a:bodyPr/>
                    <a:lstStyle/>
                    <a:p>
                      <a:pPr algn="ctr"/>
                      <a:r>
                        <a:rPr lang="en-GB" sz="950" b="0" kern="1200" dirty="0">
                          <a:solidFill>
                            <a:schemeClr val="dk1"/>
                          </a:solidFill>
                          <a:effectLst/>
                          <a:latin typeface="+mn-lt"/>
                          <a:ea typeface="+mn-ea"/>
                          <a:cs typeface="+mn-cs"/>
                        </a:rPr>
                        <a:t>Siddhartha went into the forest and sat under a Bodhi tree and meditated for a very long time. During this time he realised the truth of happiness and became enlighten. He started to share this with others and was then known as Buddha.</a:t>
                      </a:r>
                    </a:p>
                  </a:txBody>
                  <a:tcPr/>
                </a:tc>
                <a:extLst>
                  <a:ext uri="{0D108BD9-81ED-4DB2-BD59-A6C34878D82A}">
                    <a16:rowId xmlns:a16="http://schemas.microsoft.com/office/drawing/2014/main" val="1862795563"/>
                  </a:ext>
                </a:extLst>
              </a:tr>
              <a:tr h="671559">
                <a:tc>
                  <a:txBody>
                    <a:bodyPr/>
                    <a:lstStyle/>
                    <a:p>
                      <a:pPr algn="ctr"/>
                      <a:r>
                        <a:rPr lang="en-GB" sz="950" b="0" kern="1200" dirty="0">
                          <a:solidFill>
                            <a:schemeClr val="dk1"/>
                          </a:solidFill>
                          <a:effectLst/>
                          <a:latin typeface="+mn-lt"/>
                          <a:ea typeface="+mn-ea"/>
                          <a:cs typeface="+mn-cs"/>
                        </a:rPr>
                        <a:t>Buddha told his followers about the four noble truths: suffering exists, we cause suffering by the way we think, we can stop suffering by thinking differently, if we all follow Buddha’s rules, we can end suffering. </a:t>
                      </a:r>
                      <a:endParaRPr lang="en-GB" sz="950" kern="1200" dirty="0">
                        <a:solidFill>
                          <a:schemeClr val="dk1"/>
                        </a:solidFill>
                        <a:effectLst/>
                        <a:latin typeface="+mn-lt"/>
                        <a:ea typeface="+mn-ea"/>
                        <a:cs typeface="+mn-cs"/>
                      </a:endParaRPr>
                    </a:p>
                  </a:txBody>
                  <a:tcPr/>
                </a:tc>
                <a:extLst>
                  <a:ext uri="{0D108BD9-81ED-4DB2-BD59-A6C34878D82A}">
                    <a16:rowId xmlns:a16="http://schemas.microsoft.com/office/drawing/2014/main" val="3998611680"/>
                  </a:ext>
                </a:extLst>
              </a:tr>
              <a:tr h="53294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950" kern="1200" dirty="0">
                          <a:solidFill>
                            <a:schemeClr val="dk1"/>
                          </a:solidFill>
                          <a:effectLst/>
                          <a:latin typeface="+mn-lt"/>
                          <a:ea typeface="+mn-ea"/>
                          <a:cs typeface="+mn-cs"/>
                        </a:rPr>
                        <a:t>Three of Buddha’s rules are: do not kill living things, do not steal from others and do not lie or talk badly about others. Buddhists honour Buddha and share stories to help remind them how they should live their lives.</a:t>
                      </a:r>
                    </a:p>
                  </a:txBody>
                  <a:tcPr/>
                </a:tc>
                <a:extLst>
                  <a:ext uri="{0D108BD9-81ED-4DB2-BD59-A6C34878D82A}">
                    <a16:rowId xmlns:a16="http://schemas.microsoft.com/office/drawing/2014/main" val="942226785"/>
                  </a:ext>
                </a:extLst>
              </a:tr>
              <a:tr h="532943">
                <a:tc>
                  <a:txBody>
                    <a:bodyPr/>
                    <a:lstStyle/>
                    <a:p>
                      <a:pPr algn="ctr"/>
                      <a:r>
                        <a:rPr lang="en-GB" sz="950" kern="1200" dirty="0">
                          <a:solidFill>
                            <a:schemeClr val="dk1"/>
                          </a:solidFill>
                          <a:effectLst/>
                          <a:latin typeface="+mn-lt"/>
                          <a:ea typeface="+mn-ea"/>
                          <a:cs typeface="+mn-cs"/>
                        </a:rPr>
                        <a:t>During a special festival called Wesak, Buddhist celebrate Buddha’s life. It is a very happy and colourful festival where Buddhist clean their homes, visit their temple to bath Buddha, give offerings to monks and light candles. </a:t>
                      </a:r>
                    </a:p>
                  </a:txBody>
                  <a:tcPr/>
                </a:tc>
                <a:extLst>
                  <a:ext uri="{0D108BD9-81ED-4DB2-BD59-A6C34878D82A}">
                    <a16:rowId xmlns:a16="http://schemas.microsoft.com/office/drawing/2014/main" val="280760568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90090084"/>
              </p:ext>
            </p:extLst>
          </p:nvPr>
        </p:nvGraphicFramePr>
        <p:xfrm>
          <a:off x="3372927" y="4760592"/>
          <a:ext cx="3315600" cy="4069080"/>
        </p:xfrm>
        <a:graphic>
          <a:graphicData uri="http://schemas.openxmlformats.org/drawingml/2006/table">
            <a:tbl>
              <a:tblPr firstRow="1" bandRow="1">
                <a:tableStyleId>{00A15C55-8517-42AA-B614-E9B94910E393}</a:tableStyleId>
              </a:tblPr>
              <a:tblGrid>
                <a:gridCol w="1076365">
                  <a:extLst>
                    <a:ext uri="{9D8B030D-6E8A-4147-A177-3AD203B41FA5}">
                      <a16:colId xmlns:a16="http://schemas.microsoft.com/office/drawing/2014/main" val="754516515"/>
                    </a:ext>
                  </a:extLst>
                </a:gridCol>
                <a:gridCol w="2239235">
                  <a:extLst>
                    <a:ext uri="{9D8B030D-6E8A-4147-A177-3AD203B41FA5}">
                      <a16:colId xmlns:a16="http://schemas.microsoft.com/office/drawing/2014/main" val="751772659"/>
                    </a:ext>
                  </a:extLst>
                </a:gridCol>
              </a:tblGrid>
              <a:tr h="0">
                <a:tc gridSpan="2">
                  <a:txBody>
                    <a:bodyPr/>
                    <a:lstStyle/>
                    <a:p>
                      <a:pPr algn="ctr"/>
                      <a:r>
                        <a:rPr lang="en-GB" sz="1300" baseline="0" dirty="0"/>
                        <a:t>Key vocabulary</a:t>
                      </a:r>
                      <a:endParaRPr lang="en-GB" sz="1300" b="1" dirty="0"/>
                    </a:p>
                  </a:txBody>
                  <a:tcPr/>
                </a:tc>
                <a:tc hMerge="1">
                  <a:txBody>
                    <a:bodyPr/>
                    <a:lstStyle/>
                    <a:p>
                      <a:endParaRPr lang="en-GB"/>
                    </a:p>
                  </a:txBody>
                  <a:tcPr/>
                </a:tc>
                <a:extLst>
                  <a:ext uri="{0D108BD9-81ED-4DB2-BD59-A6C34878D82A}">
                    <a16:rowId xmlns:a16="http://schemas.microsoft.com/office/drawing/2014/main" val="3315443936"/>
                  </a:ext>
                </a:extLst>
              </a:tr>
              <a:tr h="0">
                <a:tc>
                  <a:txBody>
                    <a:bodyPr/>
                    <a:lstStyle/>
                    <a:p>
                      <a:pPr algn="ctr"/>
                      <a:r>
                        <a:rPr lang="en-GB" sz="1300" b="1" dirty="0"/>
                        <a:t>Spelling</a:t>
                      </a:r>
                    </a:p>
                  </a:txBody>
                  <a:tcPr/>
                </a:tc>
                <a:tc>
                  <a:txBody>
                    <a:bodyPr/>
                    <a:lstStyle/>
                    <a:p>
                      <a:pPr algn="ctr"/>
                      <a:r>
                        <a:rPr lang="en-GB" sz="1300" b="1" dirty="0"/>
                        <a:t>Definition</a:t>
                      </a:r>
                    </a:p>
                  </a:txBody>
                  <a:tcPr/>
                </a:tc>
                <a:extLst>
                  <a:ext uri="{0D108BD9-81ED-4DB2-BD59-A6C34878D82A}">
                    <a16:rowId xmlns:a16="http://schemas.microsoft.com/office/drawing/2014/main" val="1208927862"/>
                  </a:ext>
                </a:extLst>
              </a:tr>
              <a:tr h="140198">
                <a:tc>
                  <a:txBody>
                    <a:bodyPr/>
                    <a:lstStyle/>
                    <a:p>
                      <a:pPr algn="ctr"/>
                      <a:r>
                        <a:rPr lang="en-GB" sz="1100" b="0" dirty="0"/>
                        <a:t>Wealth</a:t>
                      </a:r>
                    </a:p>
                  </a:txBody>
                  <a:tcPr/>
                </a:tc>
                <a:tc>
                  <a:txBody>
                    <a:bodyPr/>
                    <a:lstStyle/>
                    <a:p>
                      <a:r>
                        <a:rPr lang="en-GB" sz="1000" b="0" dirty="0">
                          <a:latin typeface="+mn-lt"/>
                        </a:rPr>
                        <a:t>Having a great amount of money or possessions </a:t>
                      </a:r>
                    </a:p>
                  </a:txBody>
                  <a:tcPr/>
                </a:tc>
                <a:extLst>
                  <a:ext uri="{0D108BD9-81ED-4DB2-BD59-A6C34878D82A}">
                    <a16:rowId xmlns:a16="http://schemas.microsoft.com/office/drawing/2014/main" val="689411962"/>
                  </a:ext>
                </a:extLst>
              </a:tr>
              <a:tr h="140198">
                <a:tc>
                  <a:txBody>
                    <a:bodyPr/>
                    <a:lstStyle/>
                    <a:p>
                      <a:pPr algn="ctr"/>
                      <a:r>
                        <a:rPr lang="en-GB" sz="1100" b="0" dirty="0"/>
                        <a:t>Greed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mn-lt"/>
                          <a:ea typeface="+mn-ea"/>
                          <a:cs typeface="+mn-cs"/>
                        </a:rPr>
                        <a:t>An excessive desire for more of something </a:t>
                      </a:r>
                    </a:p>
                  </a:txBody>
                  <a:tcPr/>
                </a:tc>
                <a:extLst>
                  <a:ext uri="{0D108BD9-81ED-4DB2-BD59-A6C34878D82A}">
                    <a16:rowId xmlns:a16="http://schemas.microsoft.com/office/drawing/2014/main" val="1769763709"/>
                  </a:ext>
                </a:extLst>
              </a:tr>
              <a:tr h="0">
                <a:tc>
                  <a:txBody>
                    <a:bodyPr/>
                    <a:lstStyle/>
                    <a:p>
                      <a:pPr algn="ctr"/>
                      <a:r>
                        <a:rPr lang="en-GB" sz="1100" b="0" dirty="0"/>
                        <a:t>Suffering</a:t>
                      </a:r>
                    </a:p>
                  </a:txBody>
                  <a:tcPr/>
                </a:tc>
                <a:tc>
                  <a:txBody>
                    <a:bodyPr/>
                    <a:lstStyle/>
                    <a:p>
                      <a:r>
                        <a:rPr lang="en-GB" sz="1000" b="0" dirty="0"/>
                        <a:t>To feel pain, upset or misfortune</a:t>
                      </a:r>
                    </a:p>
                  </a:txBody>
                  <a:tcPr/>
                </a:tc>
                <a:extLst>
                  <a:ext uri="{0D108BD9-81ED-4DB2-BD59-A6C34878D82A}">
                    <a16:rowId xmlns:a16="http://schemas.microsoft.com/office/drawing/2014/main" val="2319371968"/>
                  </a:ext>
                </a:extLst>
              </a:tr>
              <a:tr h="140198">
                <a:tc>
                  <a:txBody>
                    <a:bodyPr/>
                    <a:lstStyle/>
                    <a:p>
                      <a:pPr algn="ctr"/>
                      <a:r>
                        <a:rPr lang="en-GB" sz="1100" b="0" dirty="0"/>
                        <a:t>Content</a:t>
                      </a:r>
                    </a:p>
                  </a:txBody>
                  <a:tcPr/>
                </a:tc>
                <a:tc>
                  <a:txBody>
                    <a:bodyPr/>
                    <a:lstStyle/>
                    <a:p>
                      <a:r>
                        <a:rPr lang="en-GB" sz="1000" b="0" dirty="0"/>
                        <a:t>Happiness and satisfaction that you have everything you need</a:t>
                      </a:r>
                    </a:p>
                  </a:txBody>
                  <a:tcPr/>
                </a:tc>
                <a:extLst>
                  <a:ext uri="{0D108BD9-81ED-4DB2-BD59-A6C34878D82A}">
                    <a16:rowId xmlns:a16="http://schemas.microsoft.com/office/drawing/2014/main" val="751252807"/>
                  </a:ext>
                </a:extLst>
              </a:tr>
              <a:tr h="194120">
                <a:tc>
                  <a:txBody>
                    <a:bodyPr/>
                    <a:lstStyle/>
                    <a:p>
                      <a:pPr algn="ctr"/>
                      <a:r>
                        <a:rPr lang="en-GB" sz="1100" b="0" dirty="0"/>
                        <a:t>Meditation</a:t>
                      </a:r>
                    </a:p>
                  </a:txBody>
                  <a:tcPr/>
                </a:tc>
                <a:tc>
                  <a:txBody>
                    <a:bodyPr/>
                    <a:lstStyle/>
                    <a:p>
                      <a:r>
                        <a:rPr lang="en-GB" sz="1000" b="0" dirty="0"/>
                        <a:t>A practice of mindfulness and self-awareness – calming your mind and body</a:t>
                      </a:r>
                    </a:p>
                  </a:txBody>
                  <a:tcPr/>
                </a:tc>
                <a:extLst>
                  <a:ext uri="{0D108BD9-81ED-4DB2-BD59-A6C34878D82A}">
                    <a16:rowId xmlns:a16="http://schemas.microsoft.com/office/drawing/2014/main" val="3541886722"/>
                  </a:ext>
                </a:extLst>
              </a:tr>
              <a:tr h="194120">
                <a:tc>
                  <a:txBody>
                    <a:bodyPr/>
                    <a:lstStyle/>
                    <a:p>
                      <a:pPr algn="ctr"/>
                      <a:r>
                        <a:rPr lang="en-GB" sz="1100" b="0" dirty="0"/>
                        <a:t>Enlightenment </a:t>
                      </a:r>
                    </a:p>
                  </a:txBody>
                  <a:tcPr/>
                </a:tc>
                <a:tc>
                  <a:txBody>
                    <a:bodyPr/>
                    <a:lstStyle/>
                    <a:p>
                      <a:r>
                        <a:rPr lang="en-GB" sz="1000" b="0" dirty="0"/>
                        <a:t>Finding the truth about something – for Buddha it was finding the truth about life </a:t>
                      </a:r>
                    </a:p>
                  </a:txBody>
                  <a:tcPr/>
                </a:tc>
                <a:extLst>
                  <a:ext uri="{0D108BD9-81ED-4DB2-BD59-A6C34878D82A}">
                    <a16:rowId xmlns:a16="http://schemas.microsoft.com/office/drawing/2014/main" val="964478405"/>
                  </a:ext>
                </a:extLst>
              </a:tr>
              <a:tr h="194120">
                <a:tc>
                  <a:txBody>
                    <a:bodyPr/>
                    <a:lstStyle/>
                    <a:p>
                      <a:pPr algn="ctr"/>
                      <a:r>
                        <a:rPr lang="en-GB" sz="1100" b="0" dirty="0"/>
                        <a:t>Monk</a:t>
                      </a:r>
                    </a:p>
                  </a:txBody>
                  <a:tcPr/>
                </a:tc>
                <a:tc>
                  <a:txBody>
                    <a:bodyPr/>
                    <a:lstStyle/>
                    <a:p>
                      <a:r>
                        <a:rPr lang="en-GB" sz="1000" b="0" dirty="0"/>
                        <a:t>Someone who has taken strict religious vows and dedicated their life to becoming closer to their faith.</a:t>
                      </a:r>
                    </a:p>
                  </a:txBody>
                  <a:tcPr/>
                </a:tc>
                <a:extLst>
                  <a:ext uri="{0D108BD9-81ED-4DB2-BD59-A6C34878D82A}">
                    <a16:rowId xmlns:a16="http://schemas.microsoft.com/office/drawing/2014/main" val="2427790155"/>
                  </a:ext>
                </a:extLst>
              </a:tr>
              <a:tr h="140198">
                <a:tc>
                  <a:txBody>
                    <a:bodyPr/>
                    <a:lstStyle/>
                    <a:p>
                      <a:pPr algn="ctr"/>
                      <a:r>
                        <a:rPr lang="en-GB" sz="1100" b="0" dirty="0"/>
                        <a:t>Buddha</a:t>
                      </a:r>
                    </a:p>
                  </a:txBody>
                  <a:tcPr/>
                </a:tc>
                <a:tc>
                  <a:txBody>
                    <a:bodyPr/>
                    <a:lstStyle/>
                    <a:p>
                      <a:r>
                        <a:rPr lang="en-GB" sz="1000" b="0" dirty="0"/>
                        <a:t>The enlightened one, the first teacher of Buddhism. </a:t>
                      </a:r>
                    </a:p>
                  </a:txBody>
                  <a:tcPr/>
                </a:tc>
                <a:extLst>
                  <a:ext uri="{0D108BD9-81ED-4DB2-BD59-A6C34878D82A}">
                    <a16:rowId xmlns:a16="http://schemas.microsoft.com/office/drawing/2014/main" val="2311421118"/>
                  </a:ext>
                </a:extLst>
              </a:tr>
            </a:tbl>
          </a:graphicData>
        </a:graphic>
      </p:graphicFrame>
      <p:pic>
        <p:nvPicPr>
          <p:cNvPr id="18" name="Picture 1">
            <a:extLst>
              <a:ext uri="{FF2B5EF4-FFF2-40B4-BE49-F238E27FC236}">
                <a16:creationId xmlns:a16="http://schemas.microsoft.com/office/drawing/2014/main" id="{064B22AC-DA94-4229-9D3B-1659381A8A5D}"/>
              </a:ext>
            </a:extLst>
          </p:cNvPr>
          <p:cNvPicPr>
            <a:picLocks noChangeAspect="1"/>
          </p:cNvPicPr>
          <p:nvPr/>
        </p:nvPicPr>
        <p:blipFill>
          <a:blip r:embed="rId4" cstate="print">
            <a:extLst>
              <a:ext uri="{28A0092B-C50C-407E-A947-70E740481C1C}">
                <a14:useLocalDpi xmlns:a14="http://schemas.microsoft.com/office/drawing/2010/main" val="0"/>
              </a:ext>
            </a:extLst>
          </a:blip>
          <a:srcRect l="1881" t="7224" r="1683" b="10199"/>
          <a:stretch>
            <a:fillRect/>
          </a:stretch>
        </p:blipFill>
        <p:spPr bwMode="auto">
          <a:xfrm>
            <a:off x="169473" y="6747420"/>
            <a:ext cx="1494628" cy="89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a:extLst>
              <a:ext uri="{FF2B5EF4-FFF2-40B4-BE49-F238E27FC236}">
                <a16:creationId xmlns:a16="http://schemas.microsoft.com/office/drawing/2014/main" id="{156DEF58-8E7A-4418-B411-C3664C0CC736}"/>
              </a:ext>
            </a:extLst>
          </p:cNvPr>
          <p:cNvPicPr>
            <a:picLocks noChangeAspect="1"/>
          </p:cNvPicPr>
          <p:nvPr/>
        </p:nvPicPr>
        <p:blipFill>
          <a:blip r:embed="rId5" cstate="print">
            <a:extLst>
              <a:ext uri="{28A0092B-C50C-407E-A947-70E740481C1C}">
                <a14:useLocalDpi xmlns:a14="http://schemas.microsoft.com/office/drawing/2010/main" val="0"/>
              </a:ext>
            </a:extLst>
          </a:blip>
          <a:srcRect l="1981" t="2737" r="2080" b="15839"/>
          <a:stretch>
            <a:fillRect/>
          </a:stretch>
        </p:blipFill>
        <p:spPr bwMode="auto">
          <a:xfrm>
            <a:off x="1747880" y="6747420"/>
            <a:ext cx="1508125" cy="89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2318069491"/>
              </p:ext>
            </p:extLst>
          </p:nvPr>
        </p:nvGraphicFramePr>
        <p:xfrm>
          <a:off x="3385860" y="954960"/>
          <a:ext cx="3319398" cy="2834640"/>
        </p:xfrm>
        <a:graphic>
          <a:graphicData uri="http://schemas.openxmlformats.org/drawingml/2006/table">
            <a:tbl>
              <a:tblPr firstRow="1" bandRow="1">
                <a:tableStyleId>{10A1B5D5-9B99-4C35-A422-299274C87663}</a:tableStyleId>
              </a:tblPr>
              <a:tblGrid>
                <a:gridCol w="3319398">
                  <a:extLst>
                    <a:ext uri="{9D8B030D-6E8A-4147-A177-3AD203B41FA5}">
                      <a16:colId xmlns:a16="http://schemas.microsoft.com/office/drawing/2014/main" val="754516515"/>
                    </a:ext>
                  </a:extLst>
                </a:gridCol>
              </a:tblGrid>
              <a:tr h="253178">
                <a:tc>
                  <a:txBody>
                    <a:bodyPr/>
                    <a:lstStyle/>
                    <a:p>
                      <a:pPr marL="0" indent="0" algn="ctr">
                        <a:buFont typeface="Arial" panose="020B0604020202020204" pitchFamily="34" charset="0"/>
                        <a:buNone/>
                      </a:pPr>
                      <a:r>
                        <a:rPr lang="en-GB" sz="1200" dirty="0"/>
                        <a:t>Enfield SACRE Statutory requirements</a:t>
                      </a:r>
                      <a:endParaRPr lang="en-GB" sz="1200" b="1" dirty="0"/>
                    </a:p>
                  </a:txBody>
                  <a:tcPr/>
                </a:tc>
                <a:extLst>
                  <a:ext uri="{0D108BD9-81ED-4DB2-BD59-A6C34878D82A}">
                    <a16:rowId xmlns:a16="http://schemas.microsoft.com/office/drawing/2014/main" val="3315443936"/>
                  </a:ext>
                </a:extLst>
              </a:tr>
              <a:tr h="149577">
                <a:tc>
                  <a:txBody>
                    <a:bodyPr/>
                    <a:lstStyle/>
                    <a:p>
                      <a:pPr marL="82550" marR="0" lvl="0" indent="-825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dk1"/>
                          </a:solidFill>
                          <a:effectLst/>
                          <a:latin typeface="+mn-lt"/>
                          <a:ea typeface="+mn-ea"/>
                          <a:cs typeface="+mn-cs"/>
                        </a:rPr>
                        <a:t>A1 - </a:t>
                      </a:r>
                      <a:r>
                        <a:rPr lang="en-GB" sz="900" b="0" dirty="0"/>
                        <a:t>Describe and make connections between different features of the religious and non-religious worldviews they study, discovering more about celebrations, worship, pilgrimages and the rituals which mark important points in life, in order to reflect on their significance.</a:t>
                      </a:r>
                    </a:p>
                    <a:p>
                      <a:pPr marL="82550" marR="0" lvl="0" indent="-825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dk1"/>
                          </a:solidFill>
                          <a:effectLst/>
                          <a:latin typeface="+mn-lt"/>
                          <a:ea typeface="+mn-ea"/>
                          <a:cs typeface="+mn-cs"/>
                        </a:rPr>
                        <a:t>A2 – </a:t>
                      </a:r>
                      <a:r>
                        <a:rPr lang="en-US" sz="900" b="0" kern="1200" dirty="0">
                          <a:solidFill>
                            <a:schemeClr val="dk1"/>
                          </a:solidFill>
                          <a:effectLst/>
                          <a:latin typeface="+mn-lt"/>
                          <a:ea typeface="+mn-ea"/>
                          <a:cs typeface="+mn-cs"/>
                        </a:rPr>
                        <a:t>Describe and understand links between stories and other aspects of the communities they are investigating, responding thoughtfully to a range of sources of wisdom and to beliefs and teachings that arise from</a:t>
                      </a:r>
                      <a:endParaRPr lang="en-GB" sz="900" b="0" kern="1200" dirty="0">
                        <a:solidFill>
                          <a:schemeClr val="dk1"/>
                        </a:solidFill>
                        <a:effectLst/>
                        <a:latin typeface="+mn-lt"/>
                        <a:ea typeface="+mn-ea"/>
                        <a:cs typeface="+mn-cs"/>
                      </a:endParaRPr>
                    </a:p>
                    <a:p>
                      <a:r>
                        <a:rPr lang="en-US" sz="900" b="0" kern="1200" dirty="0">
                          <a:solidFill>
                            <a:schemeClr val="dk1"/>
                          </a:solidFill>
                          <a:effectLst/>
                          <a:latin typeface="+mn-lt"/>
                          <a:ea typeface="+mn-ea"/>
                          <a:cs typeface="+mn-cs"/>
                        </a:rPr>
                        <a:t>them in different communities.</a:t>
                      </a:r>
                      <a:endParaRPr lang="en-GB" sz="900" b="0" kern="1200" dirty="0">
                        <a:solidFill>
                          <a:schemeClr val="dk1"/>
                        </a:solidFill>
                        <a:effectLst/>
                        <a:latin typeface="+mn-lt"/>
                        <a:ea typeface="+mn-ea"/>
                        <a:cs typeface="+mn-cs"/>
                      </a:endParaRPr>
                    </a:p>
                    <a:p>
                      <a:pPr marL="82550" marR="0" lvl="0" indent="-825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dk1"/>
                          </a:solidFill>
                          <a:effectLst/>
                          <a:latin typeface="+mn-lt"/>
                          <a:ea typeface="+mn-ea"/>
                          <a:cs typeface="+mn-cs"/>
                        </a:rPr>
                        <a:t>B2 -</a:t>
                      </a:r>
                      <a:r>
                        <a:rPr lang="en-GB" sz="900" b="0" dirty="0"/>
                        <a:t>Understand the challenges of commitment to a community of faith or belief, suggesting why belonging to a community may be valuable, both in the diverse communities being studied and in their own lives.</a:t>
                      </a:r>
                      <a:endParaRPr lang="en-GB" sz="900" b="0" kern="1200" dirty="0">
                        <a:solidFill>
                          <a:schemeClr val="dk1"/>
                        </a:solidFill>
                        <a:effectLst/>
                        <a:latin typeface="+mn-lt"/>
                        <a:ea typeface="+mn-ea"/>
                        <a:cs typeface="+mn-cs"/>
                      </a:endParaRPr>
                    </a:p>
                    <a:p>
                      <a:pPr marL="82550" marR="0" lvl="0" indent="-825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dk1"/>
                          </a:solidFill>
                          <a:effectLst/>
                          <a:latin typeface="+mn-lt"/>
                          <a:ea typeface="+mn-ea"/>
                          <a:cs typeface="+mn-cs"/>
                        </a:rPr>
                        <a:t>C3 - </a:t>
                      </a:r>
                      <a:r>
                        <a:rPr lang="en-US" sz="900" b="0" kern="1200" dirty="0">
                          <a:solidFill>
                            <a:schemeClr val="dk1"/>
                          </a:solidFill>
                          <a:effectLst/>
                          <a:latin typeface="+mn-lt"/>
                          <a:ea typeface="+mn-ea"/>
                          <a:cs typeface="+mn-cs"/>
                        </a:rPr>
                        <a:t>C3. Discuss and apply their own and others’ ideas about ethical questions, including ideas about what is right and wrong and what is just and fair, and express their own ideas clearly in response.</a:t>
                      </a:r>
                      <a:endParaRPr lang="en-GB" sz="900" b="0" kern="1200" dirty="0">
                        <a:solidFill>
                          <a:schemeClr val="dk1"/>
                        </a:solidFill>
                        <a:effectLst/>
                        <a:latin typeface="+mn-lt"/>
                        <a:ea typeface="+mn-ea"/>
                        <a:cs typeface="+mn-cs"/>
                      </a:endParaRPr>
                    </a:p>
                  </a:txBody>
                  <a:tcPr/>
                </a:tc>
                <a:extLst>
                  <a:ext uri="{0D108BD9-81ED-4DB2-BD59-A6C34878D82A}">
                    <a16:rowId xmlns:a16="http://schemas.microsoft.com/office/drawing/2014/main" val="1208927862"/>
                  </a:ext>
                </a:extLst>
              </a:tr>
            </a:tbl>
          </a:graphicData>
        </a:graphic>
      </p:graphicFrame>
      <p:pic>
        <p:nvPicPr>
          <p:cNvPr id="2" name="Picture 1">
            <a:extLst>
              <a:ext uri="{FF2B5EF4-FFF2-40B4-BE49-F238E27FC236}">
                <a16:creationId xmlns:a16="http://schemas.microsoft.com/office/drawing/2014/main" id="{F673B3F2-69DC-4108-B0A6-873FA2A16D09}"/>
              </a:ext>
            </a:extLst>
          </p:cNvPr>
          <p:cNvPicPr>
            <a:picLocks noChangeAspect="1"/>
          </p:cNvPicPr>
          <p:nvPr/>
        </p:nvPicPr>
        <p:blipFill>
          <a:blip r:embed="rId6"/>
          <a:stretch>
            <a:fillRect/>
          </a:stretch>
        </p:blipFill>
        <p:spPr>
          <a:xfrm>
            <a:off x="794185" y="7559670"/>
            <a:ext cx="1711448" cy="1069655"/>
          </a:xfrm>
          <a:prstGeom prst="rect">
            <a:avLst/>
          </a:prstGeom>
        </p:spPr>
      </p:pic>
    </p:spTree>
    <p:extLst>
      <p:ext uri="{BB962C8B-B14F-4D97-AF65-F5344CB8AC3E}">
        <p14:creationId xmlns:p14="http://schemas.microsoft.com/office/powerpoint/2010/main" val="6154857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2197</TotalTime>
  <Words>681</Words>
  <Application>Microsoft Office PowerPoint</Application>
  <PresentationFormat>A4 Paper (210x297 mm)</PresentationFormat>
  <Paragraphs>49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Midfield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C.Knight</dc:creator>
  <cp:lastModifiedBy>Jenny Barton</cp:lastModifiedBy>
  <cp:revision>105</cp:revision>
  <cp:lastPrinted>2022-07-06T14:44:41Z</cp:lastPrinted>
  <dcterms:created xsi:type="dcterms:W3CDTF">2019-07-07T18:53:37Z</dcterms:created>
  <dcterms:modified xsi:type="dcterms:W3CDTF">2023-09-02T13:22:15Z</dcterms:modified>
</cp:coreProperties>
</file>