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10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A24398-1127-4BD9-BF3C-3D27B6A023B2}"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1609414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A24398-1127-4BD9-BF3C-3D27B6A023B2}"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395193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A24398-1127-4BD9-BF3C-3D27B6A023B2}"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3452166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A24398-1127-4BD9-BF3C-3D27B6A023B2}"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141960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A24398-1127-4BD9-BF3C-3D27B6A023B2}"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275913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A24398-1127-4BD9-BF3C-3D27B6A023B2}" type="datetimeFigureOut">
              <a:rPr lang="en-GB" smtClean="0"/>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324579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A24398-1127-4BD9-BF3C-3D27B6A023B2}" type="datetimeFigureOut">
              <a:rPr lang="en-GB" smtClean="0"/>
              <a:t>30/08/2023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745534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A24398-1127-4BD9-BF3C-3D27B6A023B2}" type="datetimeFigureOut">
              <a:rPr lang="en-GB" smtClean="0"/>
              <a:t>30/08/2023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385977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24398-1127-4BD9-BF3C-3D27B6A023B2}" type="datetimeFigureOut">
              <a:rPr lang="en-GB" smtClean="0"/>
              <a:t>30/08/2023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248235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DA24398-1127-4BD9-BF3C-3D27B6A023B2}" type="datetimeFigureOut">
              <a:rPr lang="en-GB" smtClean="0"/>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289130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DA24398-1127-4BD9-BF3C-3D27B6A023B2}" type="datetimeFigureOut">
              <a:rPr lang="en-GB" smtClean="0"/>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1948241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DA24398-1127-4BD9-BF3C-3D27B6A023B2}" type="datetimeFigureOut">
              <a:rPr lang="en-GB" smtClean="0"/>
              <a:t>30/08/2023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B8FC87C-3029-468D-94B5-EA243873ECD1}" type="slidenum">
              <a:rPr lang="en-GB" smtClean="0"/>
              <a:t>‹#›</a:t>
            </a:fld>
            <a:endParaRPr lang="en-GB"/>
          </a:p>
        </p:txBody>
      </p:sp>
    </p:spTree>
    <p:extLst>
      <p:ext uri="{BB962C8B-B14F-4D97-AF65-F5344CB8AC3E}">
        <p14:creationId xmlns:p14="http://schemas.microsoft.com/office/powerpoint/2010/main" val="347374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36201403"/>
              </p:ext>
            </p:extLst>
          </p:nvPr>
        </p:nvGraphicFramePr>
        <p:xfrm>
          <a:off x="131292" y="568379"/>
          <a:ext cx="6601216" cy="306287"/>
        </p:xfrm>
        <a:graphic>
          <a:graphicData uri="http://schemas.openxmlformats.org/drawingml/2006/table">
            <a:tbl>
              <a:tblPr firstRow="1" bandRow="1">
                <a:tableStyleId>{BC89EF96-8CEA-46FF-86C4-4CE0E7609802}</a:tableStyleId>
              </a:tblPr>
              <a:tblGrid>
                <a:gridCol w="619335">
                  <a:extLst>
                    <a:ext uri="{9D8B030D-6E8A-4147-A177-3AD203B41FA5}">
                      <a16:colId xmlns:a16="http://schemas.microsoft.com/office/drawing/2014/main" val="960009268"/>
                    </a:ext>
                  </a:extLst>
                </a:gridCol>
                <a:gridCol w="3969983">
                  <a:extLst>
                    <a:ext uri="{9D8B030D-6E8A-4147-A177-3AD203B41FA5}">
                      <a16:colId xmlns:a16="http://schemas.microsoft.com/office/drawing/2014/main" val="770037360"/>
                    </a:ext>
                  </a:extLst>
                </a:gridCol>
                <a:gridCol w="764274">
                  <a:extLst>
                    <a:ext uri="{9D8B030D-6E8A-4147-A177-3AD203B41FA5}">
                      <a16:colId xmlns:a16="http://schemas.microsoft.com/office/drawing/2014/main" val="3879841513"/>
                    </a:ext>
                  </a:extLst>
                </a:gridCol>
                <a:gridCol w="1247624">
                  <a:extLst>
                    <a:ext uri="{9D8B030D-6E8A-4147-A177-3AD203B41FA5}">
                      <a16:colId xmlns:a16="http://schemas.microsoft.com/office/drawing/2014/main" val="51580038"/>
                    </a:ext>
                  </a:extLst>
                </a:gridCol>
              </a:tblGrid>
              <a:tr h="306287">
                <a:tc>
                  <a:txBody>
                    <a:bodyPr/>
                    <a:lstStyle/>
                    <a:p>
                      <a:pPr algn="ctr"/>
                      <a:r>
                        <a:rPr lang="en-GB" dirty="0"/>
                        <a:t>RWV </a:t>
                      </a:r>
                    </a:p>
                  </a:txBody>
                  <a:tcPr/>
                </a:tc>
                <a:tc>
                  <a:txBody>
                    <a:bodyPr/>
                    <a:lstStyle/>
                    <a:p>
                      <a:pPr algn="ctr"/>
                      <a:r>
                        <a:rPr lang="en-GB" sz="1250" b="1" kern="1200" dirty="0">
                          <a:solidFill>
                            <a:schemeClr val="tx1"/>
                          </a:solidFill>
                          <a:effectLst/>
                          <a:latin typeface="+mn-lt"/>
                          <a:ea typeface="+mn-ea"/>
                          <a:cs typeface="+mn-cs"/>
                        </a:rPr>
                        <a:t>How and why do we celebrate special and sacred times? </a:t>
                      </a:r>
                      <a:endParaRPr lang="en-GB" sz="1250" dirty="0"/>
                    </a:p>
                  </a:txBody>
                  <a:tcPr/>
                </a:tc>
                <a:tc>
                  <a:txBody>
                    <a:bodyPr/>
                    <a:lstStyle/>
                    <a:p>
                      <a:pPr algn="ctr"/>
                      <a:r>
                        <a:rPr lang="en-GB" dirty="0"/>
                        <a:t>Year 1</a:t>
                      </a:r>
                    </a:p>
                  </a:txBody>
                  <a:tcPr/>
                </a:tc>
                <a:tc>
                  <a:txBody>
                    <a:bodyPr/>
                    <a:lstStyle/>
                    <a:p>
                      <a:pPr algn="ctr"/>
                      <a:r>
                        <a:rPr lang="en-GB" dirty="0"/>
                        <a:t>Autumn Term</a:t>
                      </a:r>
                    </a:p>
                  </a:txBody>
                  <a:tcPr/>
                </a:tc>
                <a:extLst>
                  <a:ext uri="{0D108BD9-81ED-4DB2-BD59-A6C34878D82A}">
                    <a16:rowId xmlns:a16="http://schemas.microsoft.com/office/drawing/2014/main" val="397517071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68868590"/>
              </p:ext>
            </p:extLst>
          </p:nvPr>
        </p:nvGraphicFramePr>
        <p:xfrm>
          <a:off x="3389658" y="5247371"/>
          <a:ext cx="3315600" cy="3048000"/>
        </p:xfrm>
        <a:graphic>
          <a:graphicData uri="http://schemas.openxmlformats.org/drawingml/2006/table">
            <a:tbl>
              <a:tblPr firstRow="1" bandRow="1">
                <a:tableStyleId>{00A15C55-8517-42AA-B614-E9B94910E393}</a:tableStyleId>
              </a:tblPr>
              <a:tblGrid>
                <a:gridCol w="974748">
                  <a:extLst>
                    <a:ext uri="{9D8B030D-6E8A-4147-A177-3AD203B41FA5}">
                      <a16:colId xmlns:a16="http://schemas.microsoft.com/office/drawing/2014/main" val="754516515"/>
                    </a:ext>
                  </a:extLst>
                </a:gridCol>
                <a:gridCol w="2340852">
                  <a:extLst>
                    <a:ext uri="{9D8B030D-6E8A-4147-A177-3AD203B41FA5}">
                      <a16:colId xmlns:a16="http://schemas.microsoft.com/office/drawing/2014/main" val="751772659"/>
                    </a:ext>
                  </a:extLst>
                </a:gridCol>
              </a:tblGrid>
              <a:tr h="275674">
                <a:tc gridSpan="2">
                  <a:txBody>
                    <a:bodyPr/>
                    <a:lstStyle/>
                    <a:p>
                      <a:pPr algn="ctr"/>
                      <a:r>
                        <a:rPr lang="en-GB" sz="1300" baseline="0" dirty="0"/>
                        <a:t>Key vocabulary</a:t>
                      </a:r>
                      <a:endParaRPr lang="en-GB" sz="1300" b="1" dirty="0"/>
                    </a:p>
                  </a:txBody>
                  <a:tcPr/>
                </a:tc>
                <a:tc hMerge="1">
                  <a:txBody>
                    <a:bodyPr/>
                    <a:lstStyle/>
                    <a:p>
                      <a:endParaRPr lang="en-GB"/>
                    </a:p>
                  </a:txBody>
                  <a:tcPr/>
                </a:tc>
                <a:extLst>
                  <a:ext uri="{0D108BD9-81ED-4DB2-BD59-A6C34878D82A}">
                    <a16:rowId xmlns:a16="http://schemas.microsoft.com/office/drawing/2014/main" val="3315443936"/>
                  </a:ext>
                </a:extLst>
              </a:tr>
              <a:tr h="275674">
                <a:tc>
                  <a:txBody>
                    <a:bodyPr/>
                    <a:lstStyle/>
                    <a:p>
                      <a:pPr algn="ctr"/>
                      <a:r>
                        <a:rPr lang="en-GB" sz="1300" b="1" dirty="0"/>
                        <a:t>Spelling</a:t>
                      </a:r>
                    </a:p>
                  </a:txBody>
                  <a:tcPr/>
                </a:tc>
                <a:tc>
                  <a:txBody>
                    <a:bodyPr/>
                    <a:lstStyle/>
                    <a:p>
                      <a:pPr algn="ctr"/>
                      <a:r>
                        <a:rPr lang="en-GB" sz="1300" b="1" dirty="0"/>
                        <a:t>Definition</a:t>
                      </a:r>
                    </a:p>
                  </a:txBody>
                  <a:tcPr/>
                </a:tc>
                <a:extLst>
                  <a:ext uri="{0D108BD9-81ED-4DB2-BD59-A6C34878D82A}">
                    <a16:rowId xmlns:a16="http://schemas.microsoft.com/office/drawing/2014/main" val="1208927862"/>
                  </a:ext>
                </a:extLst>
              </a:tr>
              <a:tr h="27057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dirty="0"/>
                        <a:t>Celebration</a:t>
                      </a:r>
                    </a:p>
                  </a:txBody>
                  <a:tcPr anchor="ctr"/>
                </a:tc>
                <a:tc>
                  <a:txBody>
                    <a:bodyPr/>
                    <a:lstStyle/>
                    <a:p>
                      <a:r>
                        <a:rPr lang="en-GB" sz="1200" b="0" dirty="0">
                          <a:latin typeface="+mn-lt"/>
                        </a:rPr>
                        <a:t>Doing something special for an important event.</a:t>
                      </a:r>
                    </a:p>
                  </a:txBody>
                  <a:tcPr anchor="ctr"/>
                </a:tc>
                <a:extLst>
                  <a:ext uri="{0D108BD9-81ED-4DB2-BD59-A6C34878D82A}">
                    <a16:rowId xmlns:a16="http://schemas.microsoft.com/office/drawing/2014/main" val="689411962"/>
                  </a:ext>
                </a:extLst>
              </a:tr>
              <a:tr h="13698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dirty="0"/>
                        <a:t>Festival</a:t>
                      </a:r>
                    </a:p>
                  </a:txBody>
                  <a:tcPr anchor="ctr"/>
                </a:tc>
                <a:tc>
                  <a:txBody>
                    <a:bodyPr/>
                    <a:lstStyle/>
                    <a:p>
                      <a:r>
                        <a:rPr lang="en-GB" sz="1200" b="0" dirty="0"/>
                        <a:t>A special day to celebrate an event.</a:t>
                      </a:r>
                    </a:p>
                  </a:txBody>
                  <a:tcPr anchor="ctr"/>
                </a:tc>
                <a:extLst>
                  <a:ext uri="{0D108BD9-81ED-4DB2-BD59-A6C34878D82A}">
                    <a16:rowId xmlns:a16="http://schemas.microsoft.com/office/drawing/2014/main" val="1769763709"/>
                  </a:ext>
                </a:extLst>
              </a:tr>
              <a:tr h="242632">
                <a:tc>
                  <a:txBody>
                    <a:bodyPr/>
                    <a:lstStyle/>
                    <a:p>
                      <a:pPr algn="ctr"/>
                      <a:r>
                        <a:rPr lang="en-GB" sz="1200" dirty="0"/>
                        <a:t>Harvest</a:t>
                      </a:r>
                    </a:p>
                  </a:txBody>
                  <a:tcPr anchor="ctr"/>
                </a:tc>
                <a:tc>
                  <a:txBody>
                    <a:bodyPr/>
                    <a:lstStyle/>
                    <a:p>
                      <a:r>
                        <a:rPr lang="en-GB" sz="1200" dirty="0"/>
                        <a:t>Collecting what has been planted and grown in the ground. </a:t>
                      </a:r>
                    </a:p>
                  </a:txBody>
                  <a:tcPr anchor="ctr"/>
                </a:tc>
                <a:extLst>
                  <a:ext uri="{0D108BD9-81ED-4DB2-BD59-A6C34878D82A}">
                    <a16:rowId xmlns:a16="http://schemas.microsoft.com/office/drawing/2014/main" val="1182001177"/>
                  </a:ext>
                </a:extLst>
              </a:tr>
              <a:tr h="344237">
                <a:tc>
                  <a:txBody>
                    <a:bodyPr/>
                    <a:lstStyle/>
                    <a:p>
                      <a:pPr algn="ctr"/>
                      <a:r>
                        <a:rPr lang="en-GB" sz="1200" dirty="0"/>
                        <a:t>Diwali</a:t>
                      </a:r>
                    </a:p>
                  </a:txBody>
                  <a:tcPr anchor="ctr"/>
                </a:tc>
                <a:tc>
                  <a:txBody>
                    <a:bodyPr/>
                    <a:lstStyle/>
                    <a:p>
                      <a:r>
                        <a:rPr lang="en-GB" sz="1200" b="0" dirty="0"/>
                        <a:t>An important Hindu festival, also known as the festival of lights, that celebrates good over evil. </a:t>
                      </a:r>
                    </a:p>
                  </a:txBody>
                  <a:tcPr anchor="ctr"/>
                </a:tc>
                <a:extLst>
                  <a:ext uri="{0D108BD9-81ED-4DB2-BD59-A6C34878D82A}">
                    <a16:rowId xmlns:a16="http://schemas.microsoft.com/office/drawing/2014/main" val="3998611680"/>
                  </a:ext>
                </a:extLst>
              </a:tr>
              <a:tr h="242632">
                <a:tc>
                  <a:txBody>
                    <a:bodyPr/>
                    <a:lstStyle/>
                    <a:p>
                      <a:pPr algn="ctr"/>
                      <a:r>
                        <a:rPr lang="en-GB" sz="1200" dirty="0"/>
                        <a:t>Christmas</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dirty="0"/>
                        <a:t>An important Christian festivals that celebrates the birth of Jesus.</a:t>
                      </a:r>
                    </a:p>
                  </a:txBody>
                  <a:tcPr anchor="ctr"/>
                </a:tc>
                <a:extLst>
                  <a:ext uri="{0D108BD9-81ED-4DB2-BD59-A6C34878D82A}">
                    <a16:rowId xmlns:a16="http://schemas.microsoft.com/office/drawing/2014/main" val="3332696206"/>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241126614"/>
              </p:ext>
            </p:extLst>
          </p:nvPr>
        </p:nvGraphicFramePr>
        <p:xfrm>
          <a:off x="3400978" y="968601"/>
          <a:ext cx="3304280" cy="2880360"/>
        </p:xfrm>
        <a:graphic>
          <a:graphicData uri="http://schemas.openxmlformats.org/drawingml/2006/table">
            <a:tbl>
              <a:tblPr firstRow="1" bandRow="1">
                <a:tableStyleId>{10A1B5D5-9B99-4C35-A422-299274C87663}</a:tableStyleId>
              </a:tblPr>
              <a:tblGrid>
                <a:gridCol w="3304280">
                  <a:extLst>
                    <a:ext uri="{9D8B030D-6E8A-4147-A177-3AD203B41FA5}">
                      <a16:colId xmlns:a16="http://schemas.microsoft.com/office/drawing/2014/main" val="754516515"/>
                    </a:ext>
                  </a:extLst>
                </a:gridCol>
              </a:tblGrid>
              <a:tr h="253178">
                <a:tc>
                  <a:txBody>
                    <a:bodyPr/>
                    <a:lstStyle/>
                    <a:p>
                      <a:pPr marL="0" indent="0" algn="ctr">
                        <a:buFont typeface="Arial" panose="020B0604020202020204" pitchFamily="34" charset="0"/>
                        <a:buNone/>
                      </a:pPr>
                      <a:r>
                        <a:rPr lang="en-GB" sz="1200" dirty="0"/>
                        <a:t>Enfield SACRE Statutory requirements</a:t>
                      </a:r>
                      <a:endParaRPr lang="en-GB" sz="1200" b="1" dirty="0"/>
                    </a:p>
                  </a:txBody>
                  <a:tcPr/>
                </a:tc>
                <a:extLst>
                  <a:ext uri="{0D108BD9-81ED-4DB2-BD59-A6C34878D82A}">
                    <a16:rowId xmlns:a16="http://schemas.microsoft.com/office/drawing/2014/main" val="3315443936"/>
                  </a:ext>
                </a:extLst>
              </a:tr>
              <a:tr h="1184806">
                <a:tc>
                  <a:txBody>
                    <a:bodyPr/>
                    <a:lstStyle/>
                    <a:p>
                      <a:pPr marL="82550" lvl="0" indent="-82550">
                        <a:buFont typeface="Arial" panose="020B0604020202020204" pitchFamily="34" charset="0"/>
                        <a:buChar char="•"/>
                      </a:pPr>
                      <a:r>
                        <a:rPr lang="en-GB" sz="1100" kern="1200" dirty="0">
                          <a:solidFill>
                            <a:schemeClr val="dk1"/>
                          </a:solidFill>
                          <a:effectLst/>
                          <a:latin typeface="+mn-lt"/>
                          <a:ea typeface="+mn-ea"/>
                          <a:cs typeface="+mn-cs"/>
                        </a:rPr>
                        <a:t>A1 - </a:t>
                      </a:r>
                      <a:r>
                        <a:rPr lang="en-GB" sz="1100" dirty="0"/>
                        <a:t>Recall and name different beliefs and practices, including festivals, worship, rituals and ways of life, in order to find out about the meanings behind them.</a:t>
                      </a:r>
                    </a:p>
                    <a:p>
                      <a:pPr marL="82550" lvl="0" indent="-82550">
                        <a:buFont typeface="Arial" panose="020B0604020202020204" pitchFamily="34" charset="0"/>
                        <a:buChar char="•"/>
                      </a:pPr>
                      <a:r>
                        <a:rPr lang="en-GB" sz="1100" kern="1200" dirty="0">
                          <a:solidFill>
                            <a:schemeClr val="dk1"/>
                          </a:solidFill>
                          <a:effectLst/>
                          <a:latin typeface="+mn-lt"/>
                          <a:ea typeface="+mn-ea"/>
                          <a:cs typeface="+mn-cs"/>
                        </a:rPr>
                        <a:t>A2 - R</a:t>
                      </a:r>
                      <a:r>
                        <a:rPr lang="en-GB" sz="1100" dirty="0"/>
                        <a:t>etell and suggest meanings to some religious and moral stories, exploring and discussing sacred writings and sources of wisdom and recognising the traditions from which they come</a:t>
                      </a:r>
                      <a:endParaRPr lang="en-GB" sz="1100" kern="1200" dirty="0">
                        <a:solidFill>
                          <a:schemeClr val="dk1"/>
                        </a:solidFill>
                        <a:effectLst/>
                        <a:latin typeface="+mn-lt"/>
                        <a:ea typeface="+mn-ea"/>
                        <a:cs typeface="+mn-cs"/>
                      </a:endParaRPr>
                    </a:p>
                    <a:p>
                      <a:pPr marL="82550" marR="0" lvl="0" indent="-825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B1 - Ask and respond to questions about what individuals and communities do, and why, so that pupils can identify what difference belonging to a community might make.</a:t>
                      </a:r>
                    </a:p>
                    <a:p>
                      <a:pPr marL="82550" marR="0" lvl="0" indent="-825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dirty="0">
                          <a:solidFill>
                            <a:schemeClr val="dk1"/>
                          </a:solidFill>
                          <a:effectLst/>
                          <a:latin typeface="+mn-lt"/>
                          <a:ea typeface="+mn-ea"/>
                          <a:cs typeface="+mn-cs"/>
                        </a:rPr>
                        <a:t>C1 - </a:t>
                      </a:r>
                      <a:r>
                        <a:rPr lang="en-GB" sz="1100" dirty="0"/>
                        <a:t>Explore questions about belonging, meaning and truth so that they can express their own ideas and opinions in response using words, music, art or poetry.</a:t>
                      </a:r>
                      <a:endParaRPr lang="en-GB" sz="1100" b="1" kern="1200" dirty="0">
                        <a:solidFill>
                          <a:schemeClr val="dk1"/>
                        </a:solidFill>
                        <a:effectLst/>
                        <a:latin typeface="+mn-lt"/>
                        <a:ea typeface="+mn-ea"/>
                        <a:cs typeface="+mn-cs"/>
                      </a:endParaRPr>
                    </a:p>
                  </a:txBody>
                  <a:tcPr/>
                </a:tc>
                <a:extLst>
                  <a:ext uri="{0D108BD9-81ED-4DB2-BD59-A6C34878D82A}">
                    <a16:rowId xmlns:a16="http://schemas.microsoft.com/office/drawing/2014/main" val="1208927862"/>
                  </a:ext>
                </a:extLst>
              </a:tr>
            </a:tbl>
          </a:graphicData>
        </a:graphic>
      </p:graphicFrame>
      <p:pic>
        <p:nvPicPr>
          <p:cNvPr id="9" name="Picture 8"/>
          <p:cNvPicPr>
            <a:picLocks noChangeAspect="1"/>
          </p:cNvPicPr>
          <p:nvPr/>
        </p:nvPicPr>
        <p:blipFill>
          <a:blip r:embed="rId2"/>
          <a:stretch>
            <a:fillRect/>
          </a:stretch>
        </p:blipFill>
        <p:spPr>
          <a:xfrm>
            <a:off x="100209" y="39855"/>
            <a:ext cx="6639119" cy="540178"/>
          </a:xfrm>
          <a:prstGeom prst="rect">
            <a:avLst/>
          </a:prstGeom>
        </p:spPr>
      </p:pic>
      <p:pic>
        <p:nvPicPr>
          <p:cNvPr id="11" name="Picture 10"/>
          <p:cNvPicPr>
            <a:picLocks noChangeAspect="1"/>
          </p:cNvPicPr>
          <p:nvPr/>
        </p:nvPicPr>
        <p:blipFill>
          <a:blip r:embed="rId3"/>
          <a:stretch>
            <a:fillRect/>
          </a:stretch>
        </p:blipFill>
        <p:spPr>
          <a:xfrm>
            <a:off x="6281999" y="156835"/>
            <a:ext cx="249958" cy="280440"/>
          </a:xfrm>
          <a:prstGeom prst="rect">
            <a:avLst/>
          </a:prstGeom>
        </p:spPr>
      </p:pic>
      <p:pic>
        <p:nvPicPr>
          <p:cNvPr id="12" name="Picture 11"/>
          <p:cNvPicPr>
            <a:picLocks noChangeAspect="1"/>
          </p:cNvPicPr>
          <p:nvPr/>
        </p:nvPicPr>
        <p:blipFill>
          <a:blip r:embed="rId3"/>
          <a:stretch>
            <a:fillRect/>
          </a:stretch>
        </p:blipFill>
        <p:spPr>
          <a:xfrm>
            <a:off x="288972" y="156873"/>
            <a:ext cx="249958" cy="280440"/>
          </a:xfrm>
          <a:prstGeom prst="rect">
            <a:avLst/>
          </a:prstGeom>
        </p:spPr>
      </p:pic>
      <p:graphicFrame>
        <p:nvGraphicFramePr>
          <p:cNvPr id="13" name="Table 12">
            <a:extLst>
              <a:ext uri="{FF2B5EF4-FFF2-40B4-BE49-F238E27FC236}">
                <a16:creationId xmlns:a16="http://schemas.microsoft.com/office/drawing/2014/main" id="{F174B415-562A-45DF-944D-54EC02D04A57}"/>
              </a:ext>
            </a:extLst>
          </p:cNvPr>
          <p:cNvGraphicFramePr>
            <a:graphicFrameLocks noGrp="1"/>
          </p:cNvGraphicFramePr>
          <p:nvPr>
            <p:extLst>
              <p:ext uri="{D42A27DB-BD31-4B8C-83A1-F6EECF244321}">
                <p14:modId xmlns:p14="http://schemas.microsoft.com/office/powerpoint/2010/main" val="1059211339"/>
              </p:ext>
            </p:extLst>
          </p:nvPr>
        </p:nvGraphicFramePr>
        <p:xfrm>
          <a:off x="3429000" y="8378669"/>
          <a:ext cx="3315600" cy="1280160"/>
        </p:xfrm>
        <a:graphic>
          <a:graphicData uri="http://schemas.openxmlformats.org/drawingml/2006/table">
            <a:tbl>
              <a:tblPr firstRow="1" bandRow="1">
                <a:tableStyleId>{5C22544A-7EE6-4342-B048-85BDC9FD1C3A}</a:tableStyleId>
              </a:tblPr>
              <a:tblGrid>
                <a:gridCol w="3315600">
                  <a:extLst>
                    <a:ext uri="{9D8B030D-6E8A-4147-A177-3AD203B41FA5}">
                      <a16:colId xmlns:a16="http://schemas.microsoft.com/office/drawing/2014/main" val="754516515"/>
                    </a:ext>
                  </a:extLst>
                </a:gridCol>
              </a:tblGrid>
              <a:tr h="247197">
                <a:tc>
                  <a:txBody>
                    <a:bodyPr/>
                    <a:lstStyle/>
                    <a:p>
                      <a:pPr algn="ctr"/>
                      <a:r>
                        <a:rPr lang="en-GB" sz="1200" dirty="0"/>
                        <a:t>Possible deeper thinking questions</a:t>
                      </a:r>
                      <a:endParaRPr lang="en-GB" sz="1200" b="1" dirty="0"/>
                    </a:p>
                  </a:txBody>
                  <a:tcPr/>
                </a:tc>
                <a:extLst>
                  <a:ext uri="{0D108BD9-81ED-4DB2-BD59-A6C34878D82A}">
                    <a16:rowId xmlns:a16="http://schemas.microsoft.com/office/drawing/2014/main" val="3315443936"/>
                  </a:ext>
                </a:extLst>
              </a:tr>
              <a:tr h="269639">
                <a:tc>
                  <a:txBody>
                    <a:bodyPr/>
                    <a:lstStyle/>
                    <a:p>
                      <a:pPr algn="ctr"/>
                      <a:r>
                        <a:rPr lang="en-GB" sz="1200" dirty="0"/>
                        <a:t>How do festivals help us remember special moments or people?</a:t>
                      </a:r>
                    </a:p>
                  </a:txBody>
                  <a:tcPr/>
                </a:tc>
                <a:extLst>
                  <a:ext uri="{0D108BD9-81ED-4DB2-BD59-A6C34878D82A}">
                    <a16:rowId xmlns:a16="http://schemas.microsoft.com/office/drawing/2014/main" val="1862795563"/>
                  </a:ext>
                </a:extLst>
              </a:tr>
              <a:tr h="269639">
                <a:tc>
                  <a:txBody>
                    <a:bodyPr/>
                    <a:lstStyle/>
                    <a:p>
                      <a:pPr algn="ctr"/>
                      <a:r>
                        <a:rPr lang="en-GB" sz="1200" dirty="0"/>
                        <a:t>Are gifts more important or stories?</a:t>
                      </a:r>
                    </a:p>
                  </a:txBody>
                  <a:tcPr/>
                </a:tc>
                <a:extLst>
                  <a:ext uri="{0D108BD9-81ED-4DB2-BD59-A6C34878D82A}">
                    <a16:rowId xmlns:a16="http://schemas.microsoft.com/office/drawing/2014/main" val="2447882707"/>
                  </a:ext>
                </a:extLst>
              </a:tr>
              <a:tr h="269639">
                <a:tc>
                  <a:txBody>
                    <a:bodyPr/>
                    <a:lstStyle/>
                    <a:p>
                      <a:pPr algn="ctr"/>
                      <a:r>
                        <a:rPr lang="en-GB" sz="1200" dirty="0"/>
                        <a:t>Why are festivals important?</a:t>
                      </a:r>
                    </a:p>
                  </a:txBody>
                  <a:tcPr/>
                </a:tc>
                <a:extLst>
                  <a:ext uri="{0D108BD9-81ED-4DB2-BD59-A6C34878D82A}">
                    <a16:rowId xmlns:a16="http://schemas.microsoft.com/office/drawing/2014/main" val="1839523220"/>
                  </a:ext>
                </a:extLst>
              </a:tr>
            </a:tbl>
          </a:graphicData>
        </a:graphic>
      </p:graphicFrame>
      <p:graphicFrame>
        <p:nvGraphicFramePr>
          <p:cNvPr id="16" name="Table 15">
            <a:extLst>
              <a:ext uri="{FF2B5EF4-FFF2-40B4-BE49-F238E27FC236}">
                <a16:creationId xmlns:a16="http://schemas.microsoft.com/office/drawing/2014/main" id="{25DB0720-5A17-0D92-A415-2C71BA76F13F}"/>
              </a:ext>
            </a:extLst>
          </p:cNvPr>
          <p:cNvGraphicFramePr>
            <a:graphicFrameLocks noGrp="1"/>
          </p:cNvGraphicFramePr>
          <p:nvPr>
            <p:extLst>
              <p:ext uri="{D42A27DB-BD31-4B8C-83A1-F6EECF244321}">
                <p14:modId xmlns:p14="http://schemas.microsoft.com/office/powerpoint/2010/main" val="2972927157"/>
              </p:ext>
            </p:extLst>
          </p:nvPr>
        </p:nvGraphicFramePr>
        <p:xfrm>
          <a:off x="125492" y="8378669"/>
          <a:ext cx="3155796" cy="1280160"/>
        </p:xfrm>
        <a:graphic>
          <a:graphicData uri="http://schemas.openxmlformats.org/drawingml/2006/table">
            <a:tbl>
              <a:tblPr firstRow="1" bandRow="1">
                <a:tableStyleId>{F5AB1C69-6EDB-4FF4-983F-18BD219EF322}</a:tableStyleId>
              </a:tblPr>
              <a:tblGrid>
                <a:gridCol w="3155796">
                  <a:extLst>
                    <a:ext uri="{9D8B030D-6E8A-4147-A177-3AD203B41FA5}">
                      <a16:colId xmlns:a16="http://schemas.microsoft.com/office/drawing/2014/main" val="754516515"/>
                    </a:ext>
                  </a:extLst>
                </a:gridCol>
              </a:tblGrid>
              <a:tr h="247197">
                <a:tc>
                  <a:txBody>
                    <a:bodyPr/>
                    <a:lstStyle/>
                    <a:p>
                      <a:pPr algn="ctr"/>
                      <a:r>
                        <a:rPr lang="en-GB" sz="1200" b="1" dirty="0"/>
                        <a:t>Possible experiences</a:t>
                      </a:r>
                    </a:p>
                  </a:txBody>
                  <a:tcPr/>
                </a:tc>
                <a:extLst>
                  <a:ext uri="{0D108BD9-81ED-4DB2-BD59-A6C34878D82A}">
                    <a16:rowId xmlns:a16="http://schemas.microsoft.com/office/drawing/2014/main" val="3315443936"/>
                  </a:ext>
                </a:extLst>
              </a:tr>
              <a:tr h="269639">
                <a:tc>
                  <a:txBody>
                    <a:bodyPr/>
                    <a:lstStyle/>
                    <a:p>
                      <a:pPr algn="ctr"/>
                      <a:r>
                        <a:rPr lang="en-GB" sz="1200" dirty="0"/>
                        <a:t>Invite a Christian in to talk about Harvest and/or Christmas</a:t>
                      </a:r>
                    </a:p>
                  </a:txBody>
                  <a:tcPr/>
                </a:tc>
                <a:extLst>
                  <a:ext uri="{0D108BD9-81ED-4DB2-BD59-A6C34878D82A}">
                    <a16:rowId xmlns:a16="http://schemas.microsoft.com/office/drawing/2014/main" val="1862795563"/>
                  </a:ext>
                </a:extLst>
              </a:tr>
              <a:tr h="269639">
                <a:tc>
                  <a:txBody>
                    <a:bodyPr/>
                    <a:lstStyle/>
                    <a:p>
                      <a:pPr algn="ctr"/>
                      <a:r>
                        <a:rPr lang="en-GB" sz="1200" dirty="0"/>
                        <a:t>Participate in a food collection</a:t>
                      </a:r>
                    </a:p>
                  </a:txBody>
                  <a:tcPr/>
                </a:tc>
                <a:extLst>
                  <a:ext uri="{0D108BD9-81ED-4DB2-BD59-A6C34878D82A}">
                    <a16:rowId xmlns:a16="http://schemas.microsoft.com/office/drawing/2014/main" val="2447882707"/>
                  </a:ext>
                </a:extLst>
              </a:tr>
              <a:tr h="269639">
                <a:tc>
                  <a:txBody>
                    <a:bodyPr/>
                    <a:lstStyle/>
                    <a:p>
                      <a:pPr algn="ctr"/>
                      <a:r>
                        <a:rPr lang="en-GB" sz="1200" dirty="0"/>
                        <a:t>Have a Diwali celebration day</a:t>
                      </a:r>
                    </a:p>
                  </a:txBody>
                  <a:tcPr/>
                </a:tc>
                <a:extLst>
                  <a:ext uri="{0D108BD9-81ED-4DB2-BD59-A6C34878D82A}">
                    <a16:rowId xmlns:a16="http://schemas.microsoft.com/office/drawing/2014/main" val="1839523220"/>
                  </a:ext>
                </a:extLst>
              </a:tr>
            </a:tbl>
          </a:graphicData>
        </a:graphic>
      </p:graphicFrame>
      <p:graphicFrame>
        <p:nvGraphicFramePr>
          <p:cNvPr id="17" name="Table 16">
            <a:extLst>
              <a:ext uri="{FF2B5EF4-FFF2-40B4-BE49-F238E27FC236}">
                <a16:creationId xmlns:a16="http://schemas.microsoft.com/office/drawing/2014/main" id="{293957E5-D1B3-4898-9BE5-73AB43D87085}"/>
              </a:ext>
            </a:extLst>
          </p:cNvPr>
          <p:cNvGraphicFramePr>
            <a:graphicFrameLocks noGrp="1"/>
          </p:cNvGraphicFramePr>
          <p:nvPr>
            <p:extLst>
              <p:ext uri="{D42A27DB-BD31-4B8C-83A1-F6EECF244321}">
                <p14:modId xmlns:p14="http://schemas.microsoft.com/office/powerpoint/2010/main" val="3753404360"/>
              </p:ext>
            </p:extLst>
          </p:nvPr>
        </p:nvGraphicFramePr>
        <p:xfrm>
          <a:off x="3385860" y="3903259"/>
          <a:ext cx="3319398" cy="1280160"/>
        </p:xfrm>
        <a:graphic>
          <a:graphicData uri="http://schemas.openxmlformats.org/drawingml/2006/table">
            <a:tbl>
              <a:tblPr firstRow="1" bandRow="1">
                <a:tableStyleId>{5202B0CA-FC54-4496-8BCA-5EF66A818D29}</a:tableStyleId>
              </a:tblPr>
              <a:tblGrid>
                <a:gridCol w="3319398">
                  <a:extLst>
                    <a:ext uri="{9D8B030D-6E8A-4147-A177-3AD203B41FA5}">
                      <a16:colId xmlns:a16="http://schemas.microsoft.com/office/drawing/2014/main" val="754516515"/>
                    </a:ext>
                  </a:extLst>
                </a:gridCol>
              </a:tblGrid>
              <a:tr h="240726">
                <a:tc>
                  <a:txBody>
                    <a:bodyPr/>
                    <a:lstStyle/>
                    <a:p>
                      <a:pPr marL="0" indent="0" algn="ctr">
                        <a:buFont typeface="Arial" panose="020B0604020202020204" pitchFamily="34" charset="0"/>
                        <a:buNone/>
                      </a:pPr>
                      <a:r>
                        <a:rPr lang="en-GB" sz="1200" dirty="0"/>
                        <a:t>Prior learning</a:t>
                      </a:r>
                      <a:endParaRPr lang="en-GB" sz="1200" b="1" dirty="0"/>
                    </a:p>
                  </a:txBody>
                  <a:tcPr/>
                </a:tc>
                <a:extLst>
                  <a:ext uri="{0D108BD9-81ED-4DB2-BD59-A6C34878D82A}">
                    <a16:rowId xmlns:a16="http://schemas.microsoft.com/office/drawing/2014/main" val="3315443936"/>
                  </a:ext>
                </a:extLst>
              </a:tr>
              <a:tr h="722997">
                <a:tc>
                  <a:txBody>
                    <a:bodyPr/>
                    <a:lstStyle/>
                    <a:p>
                      <a:pPr marL="171450" lvl="0" indent="-171450">
                        <a:buFont typeface="Arial" panose="020B0604020202020204" pitchFamily="34" charset="0"/>
                        <a:buChar char="•"/>
                      </a:pPr>
                      <a:r>
                        <a:rPr lang="en-GB" sz="1200" kern="1200" dirty="0">
                          <a:solidFill>
                            <a:schemeClr val="dk1"/>
                          </a:solidFill>
                          <a:effectLst/>
                          <a:latin typeface="+mn-lt"/>
                          <a:ea typeface="+mn-ea"/>
                          <a:cs typeface="+mn-cs"/>
                        </a:rPr>
                        <a:t>In EYFS, children will have gained some knowledge of stories, people, places, and times that are special within different religions. They will also have some understanding of belonging and the world around us.</a:t>
                      </a:r>
                    </a:p>
                  </a:txBody>
                  <a:tcPr>
                    <a:solidFill>
                      <a:schemeClr val="bg2"/>
                    </a:solidFill>
                  </a:tcPr>
                </a:tc>
                <a:extLst>
                  <a:ext uri="{0D108BD9-81ED-4DB2-BD59-A6C34878D82A}">
                    <a16:rowId xmlns:a16="http://schemas.microsoft.com/office/drawing/2014/main" val="120892786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929904451"/>
              </p:ext>
            </p:extLst>
          </p:nvPr>
        </p:nvGraphicFramePr>
        <p:xfrm>
          <a:off x="125492" y="928443"/>
          <a:ext cx="3144037" cy="4853940"/>
        </p:xfrm>
        <a:graphic>
          <a:graphicData uri="http://schemas.openxmlformats.org/drawingml/2006/table">
            <a:tbl>
              <a:tblPr firstRow="1" bandRow="1">
                <a:tableStyleId>{7DF18680-E054-41AD-8BC1-D1AEF772440D}</a:tableStyleId>
              </a:tblPr>
              <a:tblGrid>
                <a:gridCol w="3144037">
                  <a:extLst>
                    <a:ext uri="{9D8B030D-6E8A-4147-A177-3AD203B41FA5}">
                      <a16:colId xmlns:a16="http://schemas.microsoft.com/office/drawing/2014/main" val="754516515"/>
                    </a:ext>
                  </a:extLst>
                </a:gridCol>
              </a:tblGrid>
              <a:tr h="252514">
                <a:tc>
                  <a:txBody>
                    <a:bodyPr/>
                    <a:lstStyle/>
                    <a:p>
                      <a:pPr algn="ctr"/>
                      <a:r>
                        <a:rPr lang="en-GB" sz="1100" baseline="0" dirty="0"/>
                        <a:t>Key Knowledge</a:t>
                      </a:r>
                      <a:endParaRPr lang="en-GB" sz="1100" b="1" dirty="0"/>
                    </a:p>
                  </a:txBody>
                  <a:tcPr/>
                </a:tc>
                <a:extLst>
                  <a:ext uri="{0D108BD9-81ED-4DB2-BD59-A6C34878D82A}">
                    <a16:rowId xmlns:a16="http://schemas.microsoft.com/office/drawing/2014/main" val="3315443936"/>
                  </a:ext>
                </a:extLst>
              </a:tr>
              <a:tr h="248757">
                <a:tc>
                  <a:txBody>
                    <a:bodyPr/>
                    <a:lstStyle/>
                    <a:p>
                      <a:pPr algn="ctr"/>
                      <a:r>
                        <a:rPr lang="en-GB" sz="1050" b="0" u="none" dirty="0"/>
                        <a:t>Harvest Festival is a celebration of the food that is grown on the land. Celebrations giving thanks for our food happen in many countries around the world. In Britain, Harvest Festivals are often celebrated by donating food and giving thanks to God as many Christians believe that God made the world and everything in it.  </a:t>
                      </a:r>
                    </a:p>
                  </a:txBody>
                  <a:tcPr/>
                </a:tc>
                <a:extLst>
                  <a:ext uri="{0D108BD9-81ED-4DB2-BD59-A6C34878D82A}">
                    <a16:rowId xmlns:a16="http://schemas.microsoft.com/office/drawing/2014/main" val="2406855143"/>
                  </a:ext>
                </a:extLst>
              </a:tr>
              <a:tr h="570679">
                <a:tc>
                  <a:txBody>
                    <a:bodyPr/>
                    <a:lstStyle/>
                    <a:p>
                      <a:pPr algn="ctr"/>
                      <a:r>
                        <a:rPr lang="en-GB" sz="1050" kern="1200" dirty="0">
                          <a:solidFill>
                            <a:schemeClr val="dk1"/>
                          </a:solidFill>
                          <a:effectLst/>
                          <a:latin typeface="+mn-lt"/>
                          <a:ea typeface="+mn-ea"/>
                          <a:cs typeface="+mn-cs"/>
                        </a:rPr>
                        <a:t>Diwali is a very important festival for Hindu people. It is a celebration of light over dark and good over evil. It is also known as the festival of lights. The festival is normally in October or November and lasts for five days. During Diwali, many Hindus celebrate by cleaning/tidying, buying new clothes, lighting </a:t>
                      </a:r>
                      <a:r>
                        <a:rPr lang="en-GB" sz="1050" kern="1200" dirty="0" err="1">
                          <a:solidFill>
                            <a:schemeClr val="dk1"/>
                          </a:solidFill>
                          <a:effectLst/>
                          <a:latin typeface="+mn-lt"/>
                          <a:ea typeface="+mn-ea"/>
                          <a:cs typeface="+mn-cs"/>
                        </a:rPr>
                        <a:t>diya</a:t>
                      </a:r>
                      <a:r>
                        <a:rPr lang="en-GB" sz="1050" kern="1200" dirty="0">
                          <a:solidFill>
                            <a:schemeClr val="dk1"/>
                          </a:solidFill>
                          <a:effectLst/>
                          <a:latin typeface="+mn-lt"/>
                          <a:ea typeface="+mn-ea"/>
                          <a:cs typeface="+mn-cs"/>
                        </a:rPr>
                        <a:t>/diva lamps, creating Rangoli art work, decorating their homes, eating big family meals, visiting their temples to pray, re-telling the story of Rama and Sita and watching firework displays. </a:t>
                      </a:r>
                    </a:p>
                  </a:txBody>
                  <a:tcPr/>
                </a:tc>
                <a:extLst>
                  <a:ext uri="{0D108BD9-81ED-4DB2-BD59-A6C34878D82A}">
                    <a16:rowId xmlns:a16="http://schemas.microsoft.com/office/drawing/2014/main" val="1862795563"/>
                  </a:ext>
                </a:extLst>
              </a:tr>
              <a:tr h="61528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50" kern="1200" dirty="0">
                          <a:solidFill>
                            <a:schemeClr val="dk1"/>
                          </a:solidFill>
                          <a:effectLst/>
                          <a:latin typeface="+mn-lt"/>
                          <a:ea typeface="+mn-ea"/>
                          <a:cs typeface="+mn-cs"/>
                        </a:rPr>
                        <a:t>Christmas is one of the biggest festivals for Christians as it celebrates the birth of Jesus. The nativity is a story about the journey Jesus’ parents, Mary and Joseph, took to Bethlehem and how after Jesus was born in a stable, an angel and a bright star appeared to let people know the son of God had been born. Some shepherds and three wise men travelled to Bethlehem to see Jesus and they gave him gifts. Many Christians exchange gifts at Christmas and visit church to remember Jesus. </a:t>
                      </a:r>
                    </a:p>
                  </a:txBody>
                  <a:tcPr/>
                </a:tc>
                <a:extLst>
                  <a:ext uri="{0D108BD9-81ED-4DB2-BD59-A6C34878D82A}">
                    <a16:rowId xmlns:a16="http://schemas.microsoft.com/office/drawing/2014/main" val="3998611680"/>
                  </a:ext>
                </a:extLst>
              </a:tr>
            </a:tbl>
          </a:graphicData>
        </a:graphic>
      </p:graphicFrame>
      <p:graphicFrame>
        <p:nvGraphicFramePr>
          <p:cNvPr id="15" name="Table 14">
            <a:extLst>
              <a:ext uri="{FF2B5EF4-FFF2-40B4-BE49-F238E27FC236}">
                <a16:creationId xmlns:a16="http://schemas.microsoft.com/office/drawing/2014/main" id="{6EA07A1D-E430-0C01-3A2B-8A69E7BFE4F3}"/>
              </a:ext>
            </a:extLst>
          </p:cNvPr>
          <p:cNvGraphicFramePr>
            <a:graphicFrameLocks noGrp="1"/>
          </p:cNvGraphicFramePr>
          <p:nvPr>
            <p:extLst>
              <p:ext uri="{D42A27DB-BD31-4B8C-83A1-F6EECF244321}">
                <p14:modId xmlns:p14="http://schemas.microsoft.com/office/powerpoint/2010/main" val="4168140063"/>
              </p:ext>
            </p:extLst>
          </p:nvPr>
        </p:nvGraphicFramePr>
        <p:xfrm>
          <a:off x="100209" y="5836161"/>
          <a:ext cx="3155796" cy="2499016"/>
        </p:xfrm>
        <a:graphic>
          <a:graphicData uri="http://schemas.openxmlformats.org/drawingml/2006/table">
            <a:tbl>
              <a:tblPr firstRow="1" bandRow="1">
                <a:tableStyleId>{93296810-A885-4BE3-A3E7-6D5BEEA58F35}</a:tableStyleId>
              </a:tblPr>
              <a:tblGrid>
                <a:gridCol w="3155796">
                  <a:extLst>
                    <a:ext uri="{9D8B030D-6E8A-4147-A177-3AD203B41FA5}">
                      <a16:colId xmlns:a16="http://schemas.microsoft.com/office/drawing/2014/main" val="754516515"/>
                    </a:ext>
                  </a:extLst>
                </a:gridCol>
              </a:tblGrid>
              <a:tr h="257518">
                <a:tc>
                  <a:txBody>
                    <a:bodyPr/>
                    <a:lstStyle/>
                    <a:p>
                      <a:pPr algn="ctr"/>
                      <a:r>
                        <a:rPr lang="en-GB" dirty="0"/>
                        <a:t>Key images</a:t>
                      </a:r>
                      <a:endParaRPr lang="en-GB" b="1" dirty="0"/>
                    </a:p>
                  </a:txBody>
                  <a:tcPr/>
                </a:tc>
                <a:extLst>
                  <a:ext uri="{0D108BD9-81ED-4DB2-BD59-A6C34878D82A}">
                    <a16:rowId xmlns:a16="http://schemas.microsoft.com/office/drawing/2014/main" val="3315443936"/>
                  </a:ext>
                </a:extLst>
              </a:tr>
              <a:tr h="2201836">
                <a:tc>
                  <a:txBody>
                    <a:bodyPr/>
                    <a:lstStyle/>
                    <a:p>
                      <a:pPr marL="0" indent="0">
                        <a:buFont typeface="Arial" panose="020B0604020202020204" pitchFamily="34" charset="0"/>
                        <a:buNone/>
                      </a:pPr>
                      <a:endParaRPr lang="en-GB" sz="1100" dirty="0"/>
                    </a:p>
                  </a:txBody>
                  <a:tcPr/>
                </a:tc>
                <a:extLst>
                  <a:ext uri="{0D108BD9-81ED-4DB2-BD59-A6C34878D82A}">
                    <a16:rowId xmlns:a16="http://schemas.microsoft.com/office/drawing/2014/main" val="1208927862"/>
                  </a:ext>
                </a:extLst>
              </a:tr>
            </a:tbl>
          </a:graphicData>
        </a:graphic>
      </p:graphicFrame>
      <p:pic>
        <p:nvPicPr>
          <p:cNvPr id="2" name="Picture 1">
            <a:extLst>
              <a:ext uri="{FF2B5EF4-FFF2-40B4-BE49-F238E27FC236}">
                <a16:creationId xmlns:a16="http://schemas.microsoft.com/office/drawing/2014/main" id="{A941B23C-5A76-4E34-876E-07DE47DCA8BF}"/>
              </a:ext>
            </a:extLst>
          </p:cNvPr>
          <p:cNvPicPr>
            <a:picLocks noChangeAspect="1"/>
          </p:cNvPicPr>
          <p:nvPr/>
        </p:nvPicPr>
        <p:blipFill rotWithShape="1">
          <a:blip r:embed="rId4"/>
          <a:srcRect l="20370" t="34519" r="21666" b="11117"/>
          <a:stretch/>
        </p:blipFill>
        <p:spPr>
          <a:xfrm>
            <a:off x="173509" y="6217987"/>
            <a:ext cx="1606533" cy="847152"/>
          </a:xfrm>
          <a:prstGeom prst="rect">
            <a:avLst/>
          </a:prstGeom>
        </p:spPr>
      </p:pic>
      <p:pic>
        <p:nvPicPr>
          <p:cNvPr id="4" name="Picture 3">
            <a:extLst>
              <a:ext uri="{FF2B5EF4-FFF2-40B4-BE49-F238E27FC236}">
                <a16:creationId xmlns:a16="http://schemas.microsoft.com/office/drawing/2014/main" id="{18F72600-66FC-448F-A182-58CC1BEB5269}"/>
              </a:ext>
            </a:extLst>
          </p:cNvPr>
          <p:cNvPicPr>
            <a:picLocks noChangeAspect="1"/>
          </p:cNvPicPr>
          <p:nvPr/>
        </p:nvPicPr>
        <p:blipFill>
          <a:blip r:embed="rId5"/>
          <a:stretch>
            <a:fillRect/>
          </a:stretch>
        </p:blipFill>
        <p:spPr>
          <a:xfrm>
            <a:off x="1881963" y="6212915"/>
            <a:ext cx="1280337" cy="852224"/>
          </a:xfrm>
          <a:prstGeom prst="rect">
            <a:avLst/>
          </a:prstGeom>
        </p:spPr>
      </p:pic>
      <p:pic>
        <p:nvPicPr>
          <p:cNvPr id="18" name="Picture 17">
            <a:extLst>
              <a:ext uri="{FF2B5EF4-FFF2-40B4-BE49-F238E27FC236}">
                <a16:creationId xmlns:a16="http://schemas.microsoft.com/office/drawing/2014/main" id="{087779A5-0A59-42B9-B110-62CCD3B2B25E}"/>
              </a:ext>
            </a:extLst>
          </p:cNvPr>
          <p:cNvPicPr>
            <a:picLocks noChangeAspect="1"/>
          </p:cNvPicPr>
          <p:nvPr/>
        </p:nvPicPr>
        <p:blipFill rotWithShape="1">
          <a:blip r:embed="rId6"/>
          <a:srcRect l="7858" t="27986" r="8399" b="11117"/>
          <a:stretch/>
        </p:blipFill>
        <p:spPr>
          <a:xfrm>
            <a:off x="398010" y="7206030"/>
            <a:ext cx="2598999" cy="1062595"/>
          </a:xfrm>
          <a:prstGeom prst="rect">
            <a:avLst/>
          </a:prstGeom>
        </p:spPr>
      </p:pic>
    </p:spTree>
    <p:extLst>
      <p:ext uri="{BB962C8B-B14F-4D97-AF65-F5344CB8AC3E}">
        <p14:creationId xmlns:p14="http://schemas.microsoft.com/office/powerpoint/2010/main" val="6154857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1977</TotalTime>
  <Words>561</Words>
  <Application>Microsoft Office PowerPoint</Application>
  <PresentationFormat>A4 Paper (210x297 mm)</PresentationFormat>
  <Paragraphs>37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Midfield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C.Knight</dc:creator>
  <cp:lastModifiedBy>Jenny Barton</cp:lastModifiedBy>
  <cp:revision>88</cp:revision>
  <cp:lastPrinted>2022-07-06T14:44:41Z</cp:lastPrinted>
  <dcterms:created xsi:type="dcterms:W3CDTF">2019-07-07T18:53:37Z</dcterms:created>
  <dcterms:modified xsi:type="dcterms:W3CDTF">2023-08-30T16:16:25Z</dcterms:modified>
</cp:coreProperties>
</file>