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89"/>
    <a:srgbClr val="FFEECD"/>
    <a:srgbClr val="FFD5EA"/>
    <a:srgbClr val="F0E1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484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41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93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6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0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3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9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3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7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30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4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4398-1127-4BD9-BF3C-3D27B6A023B2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2.png"/><Relationship Id="rId7" Type="http://schemas.openxmlformats.org/officeDocument/2006/relationships/image" Target="../media/image6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m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344961"/>
              </p:ext>
            </p:extLst>
          </p:nvPr>
        </p:nvGraphicFramePr>
        <p:xfrm>
          <a:off x="140492" y="603140"/>
          <a:ext cx="6601216" cy="33213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50304">
                  <a:extLst>
                    <a:ext uri="{9D8B030D-6E8A-4147-A177-3AD203B41FA5}">
                      <a16:colId xmlns:a16="http://schemas.microsoft.com/office/drawing/2014/main" val="960009268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770037360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3879841513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51580038"/>
                    </a:ext>
                  </a:extLst>
                </a:gridCol>
              </a:tblGrid>
              <a:tr h="332139">
                <a:tc>
                  <a:txBody>
                    <a:bodyPr/>
                    <a:lstStyle/>
                    <a:p>
                      <a:pPr algn="ctr"/>
                      <a:r>
                        <a:rPr lang="en-GB" sz="1200" b="1" baseline="0" dirty="0"/>
                        <a:t>Design &amp; Technology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b="1" dirty="0"/>
                        <a:t>Textiles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Year</a:t>
                      </a:r>
                      <a:r>
                        <a:rPr lang="en-GB" baseline="0" dirty="0"/>
                        <a:t> 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Autumn </a:t>
                      </a:r>
                      <a:r>
                        <a:rPr lang="en-GB" dirty="0"/>
                        <a:t>Term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170719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347001"/>
              </p:ext>
            </p:extLst>
          </p:nvPr>
        </p:nvGraphicFramePr>
        <p:xfrm>
          <a:off x="3527103" y="3110404"/>
          <a:ext cx="3154455" cy="486162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06091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148364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31807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aseline="0" dirty="0"/>
                        <a:t>Key Vocabulary &amp; Knowledge</a:t>
                      </a:r>
                    </a:p>
                    <a:p>
                      <a:pPr algn="ctr"/>
                      <a:r>
                        <a:rPr lang="en-GB" sz="1400" baseline="0" dirty="0"/>
                        <a:t> (Hand Puppets)</a:t>
                      </a:r>
                      <a:endParaRPr lang="en-GB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260986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Research</a:t>
                      </a:r>
                    </a:p>
                  </a:txBody>
                  <a:tcPr>
                    <a:solidFill>
                      <a:srgbClr val="FFE3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/>
                        <a:t>Finding out ideas and/or information </a:t>
                      </a:r>
                    </a:p>
                  </a:txBody>
                  <a:tcPr>
                    <a:solidFill>
                      <a:srgbClr val="FFE3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795563"/>
                  </a:ext>
                </a:extLst>
              </a:tr>
              <a:tr h="42410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Existing products</a:t>
                      </a:r>
                    </a:p>
                  </a:txBody>
                  <a:tcPr>
                    <a:solidFill>
                      <a:srgbClr val="FFEE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i="0" dirty="0"/>
                        <a:t>Products which have already been made.</a:t>
                      </a:r>
                    </a:p>
                  </a:txBody>
                  <a:tcPr>
                    <a:solidFill>
                      <a:srgbClr val="FFEE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129666"/>
                  </a:ext>
                </a:extLst>
              </a:tr>
              <a:tr h="42410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Design</a:t>
                      </a:r>
                    </a:p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E3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+mn-lt"/>
                        </a:rPr>
                        <a:t>Thinking and creating ideas to solve a problem or meet a purpose</a:t>
                      </a:r>
                    </a:p>
                  </a:txBody>
                  <a:tcPr>
                    <a:solidFill>
                      <a:srgbClr val="FFE3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424102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Textiles</a:t>
                      </a:r>
                    </a:p>
                  </a:txBody>
                  <a:tcPr>
                    <a:solidFill>
                      <a:srgbClr val="FFEE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/>
                        <a:t>Type of cloth or woven fabric</a:t>
                      </a:r>
                    </a:p>
                  </a:txBody>
                  <a:tcPr>
                    <a:solidFill>
                      <a:srgbClr val="FFEE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516177"/>
                  </a:ext>
                </a:extLst>
              </a:tr>
              <a:tr h="28360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Functional</a:t>
                      </a:r>
                    </a:p>
                  </a:txBody>
                  <a:tcPr>
                    <a:solidFill>
                      <a:srgbClr val="FFE3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/>
                        <a:t>To serve a certain purpose</a:t>
                      </a:r>
                    </a:p>
                  </a:txBody>
                  <a:tcPr>
                    <a:solidFill>
                      <a:srgbClr val="FFE3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612546"/>
                  </a:ext>
                </a:extLst>
              </a:tr>
              <a:tr h="18659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Aesthetics</a:t>
                      </a:r>
                    </a:p>
                  </a:txBody>
                  <a:tcPr>
                    <a:solidFill>
                      <a:srgbClr val="FFEE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0" dirty="0"/>
                        <a:t>Things to make products looks nice</a:t>
                      </a:r>
                    </a:p>
                  </a:txBody>
                  <a:tcPr>
                    <a:solidFill>
                      <a:srgbClr val="FFEE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021514"/>
                  </a:ext>
                </a:extLst>
              </a:tr>
              <a:tr h="44603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Hand Puppet</a:t>
                      </a:r>
                    </a:p>
                  </a:txBody>
                  <a:tcPr>
                    <a:solidFill>
                      <a:srgbClr val="FFE38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toy person or animal that has </a:t>
                      </a:r>
                      <a:r>
                        <a:rPr lang="en-GB" sz="10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soft, hollow body to place your hand in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E3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763709"/>
                  </a:ext>
                </a:extLst>
              </a:tr>
              <a:tr h="41559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Target Market</a:t>
                      </a:r>
                    </a:p>
                  </a:txBody>
                  <a:tcPr>
                    <a:solidFill>
                      <a:srgbClr val="FFEEC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group of people who will benefit/use the product.</a:t>
                      </a:r>
                    </a:p>
                  </a:txBody>
                  <a:tcPr>
                    <a:solidFill>
                      <a:srgbClr val="FFEE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023081"/>
                  </a:ext>
                </a:extLst>
              </a:tr>
              <a:tr h="46505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Design </a:t>
                      </a:r>
                      <a:r>
                        <a:rPr lang="en-GB" sz="950" b="1" dirty="0"/>
                        <a:t>specification</a:t>
                      </a:r>
                    </a:p>
                  </a:txBody>
                  <a:tcPr>
                    <a:solidFill>
                      <a:srgbClr val="FFE38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list of criteria the final product should meet to be successful.</a:t>
                      </a:r>
                    </a:p>
                  </a:txBody>
                  <a:tcPr>
                    <a:solidFill>
                      <a:srgbClr val="FFE3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578142"/>
                  </a:ext>
                </a:extLst>
              </a:tr>
              <a:tr h="75033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Evaluate</a:t>
                      </a:r>
                    </a:p>
                  </a:txBody>
                  <a:tcPr>
                    <a:solidFill>
                      <a:srgbClr val="FFEECD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check and make decisions throughout the design and making process are going to plan.</a:t>
                      </a:r>
                    </a:p>
                    <a:p>
                      <a:pPr algn="l"/>
                      <a:r>
                        <a:rPr lang="en-GB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judge the quality of the final product </a:t>
                      </a:r>
                    </a:p>
                  </a:txBody>
                  <a:tcPr>
                    <a:solidFill>
                      <a:srgbClr val="FFEE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135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300259"/>
              </p:ext>
            </p:extLst>
          </p:nvPr>
        </p:nvGraphicFramePr>
        <p:xfrm>
          <a:off x="176441" y="990953"/>
          <a:ext cx="3190540" cy="37452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90540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56791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+mn-lt"/>
                        </a:rPr>
                        <a:t>Statutory Requirements</a:t>
                      </a:r>
                      <a:endParaRPr lang="en-GB" sz="105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348848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purposeful, functional, appealing products for themselves and other users based on design criteria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generate, develop, model and communicate their ideas through talking, drawing, templates, mock-ups and, where appropriate, information and communication technology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from and use a range of tools and equipment to perform practical tasks [for example, cutting, shaping, joining and finishing]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from and use a wide range of materials and components, including construction materials, textiles and ingredients, according to their characteristics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and evaluate a range of existing products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evaluate their ideas and products against design criteria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structures, exploring how they can be made stronger, stiffer and more stable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explore and use mechanisms [for example, levers, sliders, wheels and axles] in their products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4" y="76106"/>
            <a:ext cx="6639119" cy="5401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2593" y="165157"/>
            <a:ext cx="249958" cy="2804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842" y="167555"/>
            <a:ext cx="249958" cy="280440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08034DE-DABE-30D1-C829-E97DA7C57F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139441"/>
              </p:ext>
            </p:extLst>
          </p:nvPr>
        </p:nvGraphicFramePr>
        <p:xfrm>
          <a:off x="166575" y="4830994"/>
          <a:ext cx="3190540" cy="302477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190540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495864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350" b="1" dirty="0"/>
                        <a:t>Experiences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050" b="1" dirty="0"/>
                        <a:t>(</a:t>
                      </a:r>
                      <a:r>
                        <a:rPr lang="en-GB" sz="1050" b="1" dirty="0" err="1"/>
                        <a:t>e.g</a:t>
                      </a:r>
                      <a:r>
                        <a:rPr lang="en-GB" sz="1050" b="1" dirty="0"/>
                        <a:t> hand</a:t>
                      </a:r>
                      <a:r>
                        <a:rPr lang="en-GB" sz="1050" b="1" baseline="0" dirty="0"/>
                        <a:t> </a:t>
                      </a:r>
                      <a:r>
                        <a:rPr lang="en-GB" sz="1050" b="1" dirty="0"/>
                        <a:t>puppets)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2528912">
                <a:tc>
                  <a:txBody>
                    <a:bodyPr/>
                    <a:lstStyle/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take inspiration from design throughout history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Explore objects and designs to identify likes and dislikes of the designs.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Suggest improvements to existing designs.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Explore how products have been created.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design, make, evaluate and improve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Design products that have a clear purpose and an intended user.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Make products, refining the design as work progresses</a:t>
                      </a:r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3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software to design.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0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C8FDEC3-3AF6-FBBC-A2DA-C2FE96E50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264546"/>
              </p:ext>
            </p:extLst>
          </p:nvPr>
        </p:nvGraphicFramePr>
        <p:xfrm>
          <a:off x="131612" y="8075576"/>
          <a:ext cx="6610096" cy="16257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03783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1222745">
                  <a:extLst>
                    <a:ext uri="{9D8B030D-6E8A-4147-A177-3AD203B41FA5}">
                      <a16:colId xmlns:a16="http://schemas.microsoft.com/office/drawing/2014/main" val="2854241295"/>
                    </a:ext>
                  </a:extLst>
                </a:gridCol>
                <a:gridCol w="1265274">
                  <a:extLst>
                    <a:ext uri="{9D8B030D-6E8A-4147-A177-3AD203B41FA5}">
                      <a16:colId xmlns:a16="http://schemas.microsoft.com/office/drawing/2014/main" val="4182597557"/>
                    </a:ext>
                  </a:extLst>
                </a:gridCol>
                <a:gridCol w="1403498">
                  <a:extLst>
                    <a:ext uri="{9D8B030D-6E8A-4147-A177-3AD203B41FA5}">
                      <a16:colId xmlns:a16="http://schemas.microsoft.com/office/drawing/2014/main" val="3172839715"/>
                    </a:ext>
                  </a:extLst>
                </a:gridCol>
                <a:gridCol w="1414796">
                  <a:extLst>
                    <a:ext uri="{9D8B030D-6E8A-4147-A177-3AD203B41FA5}">
                      <a16:colId xmlns:a16="http://schemas.microsoft.com/office/drawing/2014/main" val="2406623913"/>
                    </a:ext>
                  </a:extLst>
                </a:gridCol>
              </a:tblGrid>
              <a:tr h="383223">
                <a:tc gridSpan="5">
                  <a:txBody>
                    <a:bodyPr/>
                    <a:lstStyle/>
                    <a:p>
                      <a:pPr algn="ctr"/>
                      <a:r>
                        <a:rPr lang="en-GB" baseline="0" dirty="0"/>
                        <a:t> Some practical techniques</a:t>
                      </a:r>
                      <a:endParaRPr lang="en-GB" b="1" dirty="0"/>
                    </a:p>
                  </a:txBody>
                  <a:tcPr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1242571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Design</a:t>
                      </a:r>
                    </a:p>
                    <a:p>
                      <a:pPr algn="ctr"/>
                      <a:r>
                        <a:rPr lang="en-GB" sz="1050" b="1" dirty="0"/>
                        <a:t> </a:t>
                      </a:r>
                    </a:p>
                    <a:p>
                      <a:pPr algn="ctr"/>
                      <a:endParaRPr lang="en-GB" sz="1050" b="1" dirty="0"/>
                    </a:p>
                    <a:p>
                      <a:pPr algn="ctr"/>
                      <a:endParaRPr lang="en-GB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Template</a:t>
                      </a:r>
                    </a:p>
                  </a:txBody>
                  <a:tcPr>
                    <a:solidFill>
                      <a:srgbClr val="F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Cutting</a:t>
                      </a:r>
                    </a:p>
                  </a:txBody>
                  <a:tcPr>
                    <a:solidFill>
                      <a:srgbClr val="F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Sewing</a:t>
                      </a:r>
                    </a:p>
                    <a:p>
                      <a:pPr algn="ctr"/>
                      <a:endParaRPr lang="en-GB" sz="11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Decorating</a:t>
                      </a:r>
                    </a:p>
                    <a:p>
                      <a:pPr algn="ctr"/>
                      <a:endParaRPr lang="en-GB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5257614-8A2E-94E9-AA94-B9F4FD4E42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303691"/>
              </p:ext>
            </p:extLst>
          </p:nvPr>
        </p:nvGraphicFramePr>
        <p:xfrm>
          <a:off x="3513222" y="992270"/>
          <a:ext cx="3168338" cy="19580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68338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89068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+mn-lt"/>
                        </a:rPr>
                        <a:t>Textile Opportunities</a:t>
                      </a:r>
                      <a:endParaRPr lang="en-GB" sz="1000" b="1" dirty="0">
                        <a:latin typeface="+mn-lt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166895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Shape textiles using templates.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 textiles using running stitch.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Colour and decorate textiles using a number of techniques (such as dyeing, adding sequins or printing).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 flipV="1">
            <a:off x="316016" y="8721287"/>
            <a:ext cx="826657" cy="980083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974" y="8781167"/>
            <a:ext cx="983394" cy="916789"/>
          </a:xfrm>
          <a:prstGeom prst="rect">
            <a:avLst/>
          </a:prstGeom>
        </p:spPr>
      </p:pic>
      <p:pic>
        <p:nvPicPr>
          <p:cNvPr id="21" name="Picture 20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17" y="8809511"/>
            <a:ext cx="1065126" cy="759039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778" y="8764393"/>
            <a:ext cx="1311597" cy="849274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429" y="8721287"/>
            <a:ext cx="1179225" cy="8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8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1294</TotalTime>
  <Words>408</Words>
  <Application>Microsoft Office PowerPoint</Application>
  <PresentationFormat>A4 Paper (210x297 mm)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Midfield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 Koziol</dc:creator>
  <cp:lastModifiedBy>Flora Georgiou New</cp:lastModifiedBy>
  <cp:revision>88</cp:revision>
  <cp:lastPrinted>2023-04-19T14:30:08Z</cp:lastPrinted>
  <dcterms:created xsi:type="dcterms:W3CDTF">2019-07-07T18:53:37Z</dcterms:created>
  <dcterms:modified xsi:type="dcterms:W3CDTF">2023-09-14T13:47:33Z</dcterms:modified>
</cp:coreProperties>
</file>