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D1046F0-0E28-416B-8BCE-A1295ECA9016}" type="datetimeFigureOut">
              <a:rPr lang="en-GB" smtClean="0"/>
              <a:t>21/03/2022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ADF561-1890-476F-AE21-5390363D60A7}" type="slidenum">
              <a:rPr lang="en-GB" smtClean="0"/>
              <a:t>‹#›</a:t>
            </a:fld>
            <a:endParaRPr lang="en-GB"/>
          </a:p>
        </p:txBody>
      </p:sp>
    </p:spTree>
    <p:extLst>
      <p:ext uri="{BB962C8B-B14F-4D97-AF65-F5344CB8AC3E}">
        <p14:creationId xmlns:p14="http://schemas.microsoft.com/office/powerpoint/2010/main" val="4272386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1046F0-0E28-416B-8BCE-A1295ECA9016}" type="datetimeFigureOut">
              <a:rPr lang="en-GB" smtClean="0"/>
              <a:t>21/03/2022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ADF561-1890-476F-AE21-5390363D60A7}" type="slidenum">
              <a:rPr lang="en-GB" smtClean="0"/>
              <a:t>‹#›</a:t>
            </a:fld>
            <a:endParaRPr lang="en-GB"/>
          </a:p>
        </p:txBody>
      </p:sp>
    </p:spTree>
    <p:extLst>
      <p:ext uri="{BB962C8B-B14F-4D97-AF65-F5344CB8AC3E}">
        <p14:creationId xmlns:p14="http://schemas.microsoft.com/office/powerpoint/2010/main" val="348850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1046F0-0E28-416B-8BCE-A1295ECA9016}" type="datetimeFigureOut">
              <a:rPr lang="en-GB" smtClean="0"/>
              <a:t>21/03/2022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ADF561-1890-476F-AE21-5390363D60A7}" type="slidenum">
              <a:rPr lang="en-GB" smtClean="0"/>
              <a:t>‹#›</a:t>
            </a:fld>
            <a:endParaRPr lang="en-GB"/>
          </a:p>
        </p:txBody>
      </p:sp>
    </p:spTree>
    <p:extLst>
      <p:ext uri="{BB962C8B-B14F-4D97-AF65-F5344CB8AC3E}">
        <p14:creationId xmlns:p14="http://schemas.microsoft.com/office/powerpoint/2010/main" val="291891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1046F0-0E28-416B-8BCE-A1295ECA9016}" type="datetimeFigureOut">
              <a:rPr lang="en-GB" smtClean="0"/>
              <a:t>21/03/2022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ADF561-1890-476F-AE21-5390363D60A7}" type="slidenum">
              <a:rPr lang="en-GB" smtClean="0"/>
              <a:t>‹#›</a:t>
            </a:fld>
            <a:endParaRPr lang="en-GB"/>
          </a:p>
        </p:txBody>
      </p:sp>
    </p:spTree>
    <p:extLst>
      <p:ext uri="{BB962C8B-B14F-4D97-AF65-F5344CB8AC3E}">
        <p14:creationId xmlns:p14="http://schemas.microsoft.com/office/powerpoint/2010/main" val="349286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1046F0-0E28-416B-8BCE-A1295ECA9016}" type="datetimeFigureOut">
              <a:rPr lang="en-GB" smtClean="0"/>
              <a:t>21/03/2022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ADF561-1890-476F-AE21-5390363D60A7}" type="slidenum">
              <a:rPr lang="en-GB" smtClean="0"/>
              <a:t>‹#›</a:t>
            </a:fld>
            <a:endParaRPr lang="en-GB"/>
          </a:p>
        </p:txBody>
      </p:sp>
    </p:spTree>
    <p:extLst>
      <p:ext uri="{BB962C8B-B14F-4D97-AF65-F5344CB8AC3E}">
        <p14:creationId xmlns:p14="http://schemas.microsoft.com/office/powerpoint/2010/main" val="4094958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D1046F0-0E28-416B-8BCE-A1295ECA9016}" type="datetimeFigureOut">
              <a:rPr lang="en-GB" smtClean="0"/>
              <a:t>21/03/2022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ADF561-1890-476F-AE21-5390363D60A7}" type="slidenum">
              <a:rPr lang="en-GB" smtClean="0"/>
              <a:t>‹#›</a:t>
            </a:fld>
            <a:endParaRPr lang="en-GB"/>
          </a:p>
        </p:txBody>
      </p:sp>
    </p:spTree>
    <p:extLst>
      <p:ext uri="{BB962C8B-B14F-4D97-AF65-F5344CB8AC3E}">
        <p14:creationId xmlns:p14="http://schemas.microsoft.com/office/powerpoint/2010/main" val="2516807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D1046F0-0E28-416B-8BCE-A1295ECA9016}" type="datetimeFigureOut">
              <a:rPr lang="en-GB" smtClean="0"/>
              <a:t>21/03/2022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ADF561-1890-476F-AE21-5390363D60A7}" type="slidenum">
              <a:rPr lang="en-GB" smtClean="0"/>
              <a:t>‹#›</a:t>
            </a:fld>
            <a:endParaRPr lang="en-GB"/>
          </a:p>
        </p:txBody>
      </p:sp>
    </p:spTree>
    <p:extLst>
      <p:ext uri="{BB962C8B-B14F-4D97-AF65-F5344CB8AC3E}">
        <p14:creationId xmlns:p14="http://schemas.microsoft.com/office/powerpoint/2010/main" val="2559818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D1046F0-0E28-416B-8BCE-A1295ECA9016}" type="datetimeFigureOut">
              <a:rPr lang="en-GB" smtClean="0"/>
              <a:t>21/03/2022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ADF561-1890-476F-AE21-5390363D60A7}" type="slidenum">
              <a:rPr lang="en-GB" smtClean="0"/>
              <a:t>‹#›</a:t>
            </a:fld>
            <a:endParaRPr lang="en-GB"/>
          </a:p>
        </p:txBody>
      </p:sp>
    </p:spTree>
    <p:extLst>
      <p:ext uri="{BB962C8B-B14F-4D97-AF65-F5344CB8AC3E}">
        <p14:creationId xmlns:p14="http://schemas.microsoft.com/office/powerpoint/2010/main" val="87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1046F0-0E28-416B-8BCE-A1295ECA9016}" type="datetimeFigureOut">
              <a:rPr lang="en-GB" smtClean="0"/>
              <a:t>21/03/2022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ADF561-1890-476F-AE21-5390363D60A7}" type="slidenum">
              <a:rPr lang="en-GB" smtClean="0"/>
              <a:t>‹#›</a:t>
            </a:fld>
            <a:endParaRPr lang="en-GB"/>
          </a:p>
        </p:txBody>
      </p:sp>
    </p:spTree>
    <p:extLst>
      <p:ext uri="{BB962C8B-B14F-4D97-AF65-F5344CB8AC3E}">
        <p14:creationId xmlns:p14="http://schemas.microsoft.com/office/powerpoint/2010/main" val="149417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1046F0-0E28-416B-8BCE-A1295ECA9016}" type="datetimeFigureOut">
              <a:rPr lang="en-GB" smtClean="0"/>
              <a:t>21/03/2022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ADF561-1890-476F-AE21-5390363D60A7}" type="slidenum">
              <a:rPr lang="en-GB" smtClean="0"/>
              <a:t>‹#›</a:t>
            </a:fld>
            <a:endParaRPr lang="en-GB"/>
          </a:p>
        </p:txBody>
      </p:sp>
    </p:spTree>
    <p:extLst>
      <p:ext uri="{BB962C8B-B14F-4D97-AF65-F5344CB8AC3E}">
        <p14:creationId xmlns:p14="http://schemas.microsoft.com/office/powerpoint/2010/main" val="234496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1046F0-0E28-416B-8BCE-A1295ECA9016}" type="datetimeFigureOut">
              <a:rPr lang="en-GB" smtClean="0"/>
              <a:t>21/03/2022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ADF561-1890-476F-AE21-5390363D60A7}" type="slidenum">
              <a:rPr lang="en-GB" smtClean="0"/>
              <a:t>‹#›</a:t>
            </a:fld>
            <a:endParaRPr lang="en-GB"/>
          </a:p>
        </p:txBody>
      </p:sp>
    </p:spTree>
    <p:extLst>
      <p:ext uri="{BB962C8B-B14F-4D97-AF65-F5344CB8AC3E}">
        <p14:creationId xmlns:p14="http://schemas.microsoft.com/office/powerpoint/2010/main" val="458873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046F0-0E28-416B-8BCE-A1295ECA9016}" type="datetimeFigureOut">
              <a:rPr lang="en-GB" smtClean="0"/>
              <a:t>21/03/2022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ADF561-1890-476F-AE21-5390363D60A7}" type="slidenum">
              <a:rPr lang="en-GB" smtClean="0"/>
              <a:t>‹#›</a:t>
            </a:fld>
            <a:endParaRPr lang="en-GB"/>
          </a:p>
        </p:txBody>
      </p:sp>
    </p:spTree>
    <p:extLst>
      <p:ext uri="{BB962C8B-B14F-4D97-AF65-F5344CB8AC3E}">
        <p14:creationId xmlns:p14="http://schemas.microsoft.com/office/powerpoint/2010/main" val="229622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9136"/>
            <a:ext cx="9144000" cy="349134"/>
          </a:xfrm>
          <a:solidFill>
            <a:srgbClr val="00B0F0"/>
          </a:solidFill>
        </p:spPr>
        <p:txBody>
          <a:bodyPr>
            <a:noAutofit/>
          </a:bodyPr>
          <a:lstStyle/>
          <a:p>
            <a:r>
              <a:rPr lang="en-GB" sz="2000" b="1" dirty="0"/>
              <a:t>How we promote SMSC at </a:t>
            </a:r>
            <a:r>
              <a:rPr lang="en-GB" sz="2000" b="1" dirty="0" err="1"/>
              <a:t>Eversley</a:t>
            </a:r>
            <a:r>
              <a:rPr lang="en-GB" sz="2000" b="1" dirty="0"/>
              <a:t> Primary School</a:t>
            </a:r>
          </a:p>
        </p:txBody>
      </p:sp>
      <p:sp>
        <p:nvSpPr>
          <p:cNvPr id="5" name="Rectangle 4"/>
          <p:cNvSpPr/>
          <p:nvPr/>
        </p:nvSpPr>
        <p:spPr>
          <a:xfrm>
            <a:off x="525229" y="773166"/>
            <a:ext cx="644635" cy="369332"/>
          </a:xfrm>
          <a:prstGeom prst="rect">
            <a:avLst/>
          </a:prstGeom>
          <a:noFill/>
        </p:spPr>
        <p:txBody>
          <a:bodyPr wrap="square" lIns="91440" tIns="45720" rIns="91440" bIns="45720">
            <a:spAutoFit/>
          </a:bodyPr>
          <a:lstStyle/>
          <a:p>
            <a:pPr algn="ctr"/>
            <a:r>
              <a:rPr lang="en-US" b="1" cap="none" spc="0" dirty="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rPr>
              <a:t>RE</a:t>
            </a:r>
          </a:p>
        </p:txBody>
      </p:sp>
      <p:sp>
        <p:nvSpPr>
          <p:cNvPr id="6" name="Rectangle 5"/>
          <p:cNvSpPr/>
          <p:nvPr/>
        </p:nvSpPr>
        <p:spPr>
          <a:xfrm>
            <a:off x="847546" y="1268801"/>
            <a:ext cx="1252267" cy="369332"/>
          </a:xfrm>
          <a:prstGeom prst="rect">
            <a:avLst/>
          </a:prstGeom>
        </p:spPr>
        <p:txBody>
          <a:bodyPr wrap="none">
            <a:spAutoFit/>
          </a:bodyPr>
          <a:lstStyle/>
          <a:p>
            <a:pPr algn="ctr"/>
            <a:r>
              <a:rPr lang="en-US"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Assemblies</a:t>
            </a:r>
          </a:p>
        </p:txBody>
      </p:sp>
      <p:sp>
        <p:nvSpPr>
          <p:cNvPr id="7" name="Rectangle 6"/>
          <p:cNvSpPr/>
          <p:nvPr/>
        </p:nvSpPr>
        <p:spPr>
          <a:xfrm>
            <a:off x="1019695" y="2404577"/>
            <a:ext cx="2672976" cy="369332"/>
          </a:xfrm>
          <a:prstGeom prst="rect">
            <a:avLst/>
          </a:prstGeom>
        </p:spPr>
        <p:txBody>
          <a:bodyPr wrap="none">
            <a:spAutoFit/>
          </a:bodyPr>
          <a:lstStyle/>
          <a:p>
            <a:pPr algn="ctr"/>
            <a:r>
              <a:rPr lang="en-US" b="1"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Collective Acts of Worship</a:t>
            </a:r>
          </a:p>
        </p:txBody>
      </p:sp>
      <p:sp>
        <p:nvSpPr>
          <p:cNvPr id="8" name="Rectangle 7"/>
          <p:cNvSpPr/>
          <p:nvPr/>
        </p:nvSpPr>
        <p:spPr>
          <a:xfrm>
            <a:off x="2872114" y="1212848"/>
            <a:ext cx="2067297" cy="369332"/>
          </a:xfrm>
          <a:prstGeom prst="rect">
            <a:avLst/>
          </a:prstGeom>
        </p:spPr>
        <p:txBody>
          <a:bodyPr wrap="none">
            <a:spAutoFit/>
          </a:bodyPr>
          <a:lstStyle/>
          <a:p>
            <a:pPr algn="ctr"/>
            <a:r>
              <a:rPr lang="en-US" b="1" dirty="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rPr>
              <a:t>Partnership Schools</a:t>
            </a:r>
          </a:p>
        </p:txBody>
      </p:sp>
      <p:sp>
        <p:nvSpPr>
          <p:cNvPr id="9" name="Rectangle 8"/>
          <p:cNvSpPr/>
          <p:nvPr/>
        </p:nvSpPr>
        <p:spPr>
          <a:xfrm>
            <a:off x="4291512" y="1692016"/>
            <a:ext cx="2112694" cy="369332"/>
          </a:xfrm>
          <a:prstGeom prst="rect">
            <a:avLst/>
          </a:prstGeom>
        </p:spPr>
        <p:txBody>
          <a:bodyPr wrap="none">
            <a:spAutoFit/>
          </a:bodyPr>
          <a:lstStyle/>
          <a:p>
            <a:pPr algn="ctr"/>
            <a:r>
              <a:rPr lang="en-US" b="1" dirty="0" err="1">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Eversley</a:t>
            </a:r>
            <a:r>
              <a:rPr lang="en-US"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 Parliament </a:t>
            </a:r>
          </a:p>
        </p:txBody>
      </p:sp>
      <p:sp>
        <p:nvSpPr>
          <p:cNvPr id="10" name="Rectangle 9"/>
          <p:cNvSpPr/>
          <p:nvPr/>
        </p:nvSpPr>
        <p:spPr>
          <a:xfrm>
            <a:off x="6465922" y="1287872"/>
            <a:ext cx="1838773" cy="369332"/>
          </a:xfrm>
          <a:prstGeom prst="rect">
            <a:avLst/>
          </a:prstGeom>
        </p:spPr>
        <p:txBody>
          <a:bodyPr wrap="none">
            <a:spAutoFit/>
          </a:bodyPr>
          <a:lstStyle/>
          <a:p>
            <a:pPr algn="ctr"/>
            <a:r>
              <a:rPr lang="en-US" b="1" dirty="0" err="1">
                <a:ln w="9525">
                  <a:solidFill>
                    <a:schemeClr val="bg1"/>
                  </a:solidFill>
                  <a:prstDash val="solid"/>
                </a:ln>
                <a:solidFill>
                  <a:srgbClr val="FFFF00"/>
                </a:solidFill>
                <a:effectLst>
                  <a:outerShdw blurRad="12700" dist="38100" dir="2700000" algn="tl" rotWithShape="0">
                    <a:schemeClr val="accent5">
                      <a:lumMod val="60000"/>
                      <a:lumOff val="40000"/>
                    </a:schemeClr>
                  </a:outerShdw>
                </a:effectLst>
              </a:rPr>
              <a:t>Eversley</a:t>
            </a:r>
            <a:r>
              <a:rPr lang="en-US" b="1" dirty="0">
                <a:ln w="9525">
                  <a:solidFill>
                    <a:schemeClr val="bg1"/>
                  </a:solidFill>
                  <a:prstDash val="solid"/>
                </a:ln>
                <a:solidFill>
                  <a:srgbClr val="FFFF00"/>
                </a:solidFill>
                <a:effectLst>
                  <a:outerShdw blurRad="12700" dist="38100" dir="2700000" algn="tl" rotWithShape="0">
                    <a:schemeClr val="accent5">
                      <a:lumMod val="60000"/>
                      <a:lumOff val="40000"/>
                    </a:schemeClr>
                  </a:outerShdw>
                </a:effectLst>
              </a:rPr>
              <a:t> Cabinets</a:t>
            </a:r>
          </a:p>
        </p:txBody>
      </p:sp>
      <p:sp>
        <p:nvSpPr>
          <p:cNvPr id="11" name="Rectangle 10"/>
          <p:cNvSpPr/>
          <p:nvPr/>
        </p:nvSpPr>
        <p:spPr>
          <a:xfrm>
            <a:off x="4324938" y="2431473"/>
            <a:ext cx="1771062" cy="369332"/>
          </a:xfrm>
          <a:prstGeom prst="rect">
            <a:avLst/>
          </a:prstGeom>
        </p:spPr>
        <p:txBody>
          <a:bodyPr wrap="none">
            <a:spAutoFit/>
          </a:bodyPr>
          <a:lstStyle/>
          <a:p>
            <a:pPr algn="ctr"/>
            <a:r>
              <a:rPr lang="en-US" b="1" dirty="0" err="1">
                <a:ln w="9525">
                  <a:solidFill>
                    <a:schemeClr val="bg1"/>
                  </a:solidFill>
                  <a:prstDash val="solid"/>
                </a:ln>
                <a:solidFill>
                  <a:srgbClr val="FFC000"/>
                </a:solidFill>
                <a:effectLst>
                  <a:outerShdw blurRad="12700" dist="38100" dir="2700000" algn="tl" rotWithShape="0">
                    <a:schemeClr val="accent5">
                      <a:lumMod val="60000"/>
                      <a:lumOff val="40000"/>
                    </a:schemeClr>
                  </a:outerShdw>
                </a:effectLst>
              </a:rPr>
              <a:t>Behaviour</a:t>
            </a:r>
            <a:r>
              <a:rPr lang="en-US" b="1" dirty="0">
                <a:ln w="9525">
                  <a:solidFill>
                    <a:schemeClr val="bg1"/>
                  </a:solidFill>
                  <a:prstDash val="solid"/>
                </a:ln>
                <a:solidFill>
                  <a:srgbClr val="FFC000"/>
                </a:solidFill>
                <a:effectLst>
                  <a:outerShdw blurRad="12700" dist="38100" dir="2700000" algn="tl" rotWithShape="0">
                    <a:schemeClr val="accent5">
                      <a:lumMod val="60000"/>
                      <a:lumOff val="40000"/>
                    </a:schemeClr>
                  </a:outerShdw>
                </a:effectLst>
              </a:rPr>
              <a:t> Policy</a:t>
            </a:r>
          </a:p>
        </p:txBody>
      </p:sp>
      <p:sp>
        <p:nvSpPr>
          <p:cNvPr id="12" name="Rectangle 11"/>
          <p:cNvSpPr/>
          <p:nvPr/>
        </p:nvSpPr>
        <p:spPr>
          <a:xfrm>
            <a:off x="6404206" y="2171992"/>
            <a:ext cx="2101216" cy="369332"/>
          </a:xfrm>
          <a:prstGeom prst="rect">
            <a:avLst/>
          </a:prstGeom>
        </p:spPr>
        <p:txBody>
          <a:bodyPr wrap="none">
            <a:spAutoFit/>
          </a:bodyPr>
          <a:lstStyle/>
          <a:p>
            <a:pPr algn="ctr"/>
            <a:r>
              <a:rPr lang="en-US"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Charitable Activities</a:t>
            </a:r>
          </a:p>
        </p:txBody>
      </p:sp>
      <p:sp>
        <p:nvSpPr>
          <p:cNvPr id="13" name="Rectangle 12"/>
          <p:cNvSpPr/>
          <p:nvPr/>
        </p:nvSpPr>
        <p:spPr>
          <a:xfrm>
            <a:off x="847546" y="3473519"/>
            <a:ext cx="1779654" cy="369332"/>
          </a:xfrm>
          <a:prstGeom prst="rect">
            <a:avLst/>
          </a:prstGeom>
        </p:spPr>
        <p:txBody>
          <a:bodyPr wrap="none">
            <a:spAutoFit/>
          </a:bodyPr>
          <a:lstStyle/>
          <a:p>
            <a:pPr algn="ctr"/>
            <a:r>
              <a:rPr lang="en-US"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PSHE Curriculum</a:t>
            </a:r>
          </a:p>
        </p:txBody>
      </p:sp>
      <p:sp>
        <p:nvSpPr>
          <p:cNvPr id="14" name="Rectangle 13"/>
          <p:cNvSpPr/>
          <p:nvPr/>
        </p:nvSpPr>
        <p:spPr>
          <a:xfrm>
            <a:off x="9649961" y="2556038"/>
            <a:ext cx="1657890" cy="369332"/>
          </a:xfrm>
          <a:prstGeom prst="rect">
            <a:avLst/>
          </a:prstGeom>
        </p:spPr>
        <p:txBody>
          <a:bodyPr wrap="none">
            <a:spAutoFit/>
          </a:bodyPr>
          <a:lstStyle/>
          <a:p>
            <a:pPr algn="ctr"/>
            <a:r>
              <a:rPr lang="en-US" b="1" dirty="0">
                <a:ln w="9525">
                  <a:solidFill>
                    <a:schemeClr val="bg1"/>
                  </a:solidFill>
                  <a:prstDash val="solid"/>
                </a:ln>
                <a:solidFill>
                  <a:srgbClr val="FFFF00"/>
                </a:solidFill>
                <a:effectLst>
                  <a:outerShdw blurRad="12700" dist="38100" dir="2700000" algn="tl" rotWithShape="0">
                    <a:schemeClr val="accent5">
                      <a:lumMod val="60000"/>
                      <a:lumOff val="40000"/>
                    </a:schemeClr>
                  </a:outerShdw>
                </a:effectLst>
              </a:rPr>
              <a:t>House Captains</a:t>
            </a:r>
          </a:p>
        </p:txBody>
      </p:sp>
      <p:sp>
        <p:nvSpPr>
          <p:cNvPr id="15" name="Rectangle 14"/>
          <p:cNvSpPr/>
          <p:nvPr/>
        </p:nvSpPr>
        <p:spPr>
          <a:xfrm>
            <a:off x="8505422" y="970393"/>
            <a:ext cx="1371915" cy="369332"/>
          </a:xfrm>
          <a:prstGeom prst="rect">
            <a:avLst/>
          </a:prstGeom>
        </p:spPr>
        <p:txBody>
          <a:bodyPr wrap="none">
            <a:spAutoFit/>
          </a:bodyPr>
          <a:lstStyle/>
          <a:p>
            <a:pPr algn="ctr"/>
            <a:r>
              <a:rPr lang="en-US"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Play Leaders</a:t>
            </a:r>
          </a:p>
        </p:txBody>
      </p:sp>
      <p:sp>
        <p:nvSpPr>
          <p:cNvPr id="16" name="Rectangle 15"/>
          <p:cNvSpPr/>
          <p:nvPr/>
        </p:nvSpPr>
        <p:spPr>
          <a:xfrm>
            <a:off x="9045899" y="1764273"/>
            <a:ext cx="1398781" cy="369332"/>
          </a:xfrm>
          <a:prstGeom prst="rect">
            <a:avLst/>
          </a:prstGeom>
        </p:spPr>
        <p:txBody>
          <a:bodyPr wrap="none">
            <a:spAutoFit/>
          </a:bodyPr>
          <a:lstStyle/>
          <a:p>
            <a:pPr algn="ctr"/>
            <a:r>
              <a:rPr lang="en-US" b="1" dirty="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rPr>
              <a:t>Play Buddies</a:t>
            </a:r>
          </a:p>
        </p:txBody>
      </p:sp>
      <p:sp>
        <p:nvSpPr>
          <p:cNvPr id="17" name="Rectangle 16"/>
          <p:cNvSpPr/>
          <p:nvPr/>
        </p:nvSpPr>
        <p:spPr>
          <a:xfrm>
            <a:off x="10073282" y="3157082"/>
            <a:ext cx="1234569" cy="369332"/>
          </a:xfrm>
          <a:prstGeom prst="rect">
            <a:avLst/>
          </a:prstGeom>
        </p:spPr>
        <p:txBody>
          <a:bodyPr wrap="none">
            <a:spAutoFit/>
          </a:bodyPr>
          <a:lstStyle/>
          <a:p>
            <a:pPr algn="ctr"/>
            <a:r>
              <a:rPr lang="en-US"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Circle Time</a:t>
            </a:r>
          </a:p>
        </p:txBody>
      </p:sp>
      <p:sp>
        <p:nvSpPr>
          <p:cNvPr id="18" name="Rectangle 17"/>
          <p:cNvSpPr/>
          <p:nvPr/>
        </p:nvSpPr>
        <p:spPr>
          <a:xfrm>
            <a:off x="743049" y="4126289"/>
            <a:ext cx="3357266" cy="369332"/>
          </a:xfrm>
          <a:prstGeom prst="rect">
            <a:avLst/>
          </a:prstGeom>
        </p:spPr>
        <p:txBody>
          <a:bodyPr wrap="none">
            <a:spAutoFit/>
          </a:bodyPr>
          <a:lstStyle/>
          <a:p>
            <a:pPr algn="ctr"/>
            <a:r>
              <a:rPr lang="en-US" b="1" dirty="0">
                <a:ln w="9525">
                  <a:solidFill>
                    <a:schemeClr val="bg1"/>
                  </a:solidFill>
                  <a:prstDash val="solid"/>
                </a:ln>
                <a:solidFill>
                  <a:srgbClr val="FFC000"/>
                </a:solidFill>
                <a:effectLst>
                  <a:outerShdw blurRad="12700" dist="38100" dir="2700000" algn="tl" rotWithShape="0">
                    <a:schemeClr val="accent5">
                      <a:lumMod val="60000"/>
                      <a:lumOff val="40000"/>
                    </a:schemeClr>
                  </a:outerShdw>
                </a:effectLst>
              </a:rPr>
              <a:t>Well-being &amp; Mental Health Lead</a:t>
            </a:r>
          </a:p>
        </p:txBody>
      </p:sp>
      <p:sp>
        <p:nvSpPr>
          <p:cNvPr id="19" name="Rectangle 18"/>
          <p:cNvSpPr/>
          <p:nvPr/>
        </p:nvSpPr>
        <p:spPr>
          <a:xfrm>
            <a:off x="9431058" y="3894923"/>
            <a:ext cx="2473882" cy="369332"/>
          </a:xfrm>
          <a:prstGeom prst="rect">
            <a:avLst/>
          </a:prstGeom>
        </p:spPr>
        <p:txBody>
          <a:bodyPr wrap="none">
            <a:spAutoFit/>
          </a:bodyPr>
          <a:lstStyle/>
          <a:p>
            <a:pPr algn="ctr"/>
            <a:r>
              <a:rPr lang="en-US"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Therapy Sessions-Cassie</a:t>
            </a:r>
          </a:p>
        </p:txBody>
      </p:sp>
      <p:sp>
        <p:nvSpPr>
          <p:cNvPr id="20" name="Rectangle 19"/>
          <p:cNvSpPr/>
          <p:nvPr/>
        </p:nvSpPr>
        <p:spPr>
          <a:xfrm>
            <a:off x="9621302" y="4512759"/>
            <a:ext cx="2012795" cy="369332"/>
          </a:xfrm>
          <a:prstGeom prst="rect">
            <a:avLst/>
          </a:prstGeom>
        </p:spPr>
        <p:txBody>
          <a:bodyPr wrap="none">
            <a:spAutoFit/>
          </a:bodyPr>
          <a:lstStyle/>
          <a:p>
            <a:pPr algn="ctr"/>
            <a:r>
              <a:rPr lang="en-US" b="1" dirty="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rPr>
              <a:t>Transition Planning</a:t>
            </a:r>
          </a:p>
        </p:txBody>
      </p:sp>
      <p:sp>
        <p:nvSpPr>
          <p:cNvPr id="21" name="Rectangle 20"/>
          <p:cNvSpPr/>
          <p:nvPr/>
        </p:nvSpPr>
        <p:spPr>
          <a:xfrm>
            <a:off x="1682634" y="4848705"/>
            <a:ext cx="1827423" cy="369332"/>
          </a:xfrm>
          <a:prstGeom prst="rect">
            <a:avLst/>
          </a:prstGeom>
        </p:spPr>
        <p:txBody>
          <a:bodyPr wrap="none">
            <a:spAutoFit/>
          </a:bodyPr>
          <a:lstStyle/>
          <a:p>
            <a:pPr algn="ctr"/>
            <a:r>
              <a:rPr lang="en-US"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Community Links</a:t>
            </a:r>
          </a:p>
        </p:txBody>
      </p:sp>
      <p:sp>
        <p:nvSpPr>
          <p:cNvPr id="22" name="Rectangle 21"/>
          <p:cNvSpPr/>
          <p:nvPr/>
        </p:nvSpPr>
        <p:spPr>
          <a:xfrm>
            <a:off x="7228019" y="5218037"/>
            <a:ext cx="4406078" cy="369332"/>
          </a:xfrm>
          <a:prstGeom prst="rect">
            <a:avLst/>
          </a:prstGeom>
        </p:spPr>
        <p:txBody>
          <a:bodyPr wrap="none">
            <a:spAutoFit/>
          </a:bodyPr>
          <a:lstStyle/>
          <a:p>
            <a:pPr algn="ctr"/>
            <a:r>
              <a:rPr lang="en-US"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Public Events-Concerts, Assemblies &amp; Shows</a:t>
            </a:r>
          </a:p>
        </p:txBody>
      </p:sp>
      <p:sp>
        <p:nvSpPr>
          <p:cNvPr id="23" name="Rectangle 22"/>
          <p:cNvSpPr/>
          <p:nvPr/>
        </p:nvSpPr>
        <p:spPr>
          <a:xfrm>
            <a:off x="7523946" y="2871446"/>
            <a:ext cx="1250599" cy="369332"/>
          </a:xfrm>
          <a:prstGeom prst="rect">
            <a:avLst/>
          </a:prstGeom>
        </p:spPr>
        <p:txBody>
          <a:bodyPr wrap="none">
            <a:spAutoFit/>
          </a:bodyPr>
          <a:lstStyle/>
          <a:p>
            <a:pPr algn="ctr"/>
            <a:r>
              <a:rPr lang="en-US"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Story Cafes</a:t>
            </a:r>
          </a:p>
        </p:txBody>
      </p:sp>
      <p:sp>
        <p:nvSpPr>
          <p:cNvPr id="24" name="Rectangle 23"/>
          <p:cNvSpPr/>
          <p:nvPr/>
        </p:nvSpPr>
        <p:spPr>
          <a:xfrm>
            <a:off x="847547" y="5636439"/>
            <a:ext cx="1251368" cy="369332"/>
          </a:xfrm>
          <a:prstGeom prst="rect">
            <a:avLst/>
          </a:prstGeom>
        </p:spPr>
        <p:txBody>
          <a:bodyPr wrap="none">
            <a:spAutoFit/>
          </a:bodyPr>
          <a:lstStyle/>
          <a:p>
            <a:pPr algn="ctr"/>
            <a:r>
              <a:rPr lang="en-US" b="1" dirty="0">
                <a:ln w="9525">
                  <a:solidFill>
                    <a:schemeClr val="bg1"/>
                  </a:solidFill>
                  <a:prstDash val="solid"/>
                </a:ln>
                <a:solidFill>
                  <a:srgbClr val="FFFF00"/>
                </a:solidFill>
                <a:effectLst>
                  <a:outerShdw blurRad="12700" dist="38100" dir="2700000" algn="tl" rotWithShape="0">
                    <a:schemeClr val="accent5">
                      <a:lumMod val="60000"/>
                      <a:lumOff val="40000"/>
                    </a:schemeClr>
                  </a:outerShdw>
                </a:effectLst>
              </a:rPr>
              <a:t>Workshops</a:t>
            </a:r>
          </a:p>
        </p:txBody>
      </p:sp>
      <p:sp>
        <p:nvSpPr>
          <p:cNvPr id="25" name="Rectangle 24"/>
          <p:cNvSpPr/>
          <p:nvPr/>
        </p:nvSpPr>
        <p:spPr>
          <a:xfrm>
            <a:off x="2269214" y="3068771"/>
            <a:ext cx="2444580" cy="369332"/>
          </a:xfrm>
          <a:prstGeom prst="rect">
            <a:avLst/>
          </a:prstGeom>
        </p:spPr>
        <p:txBody>
          <a:bodyPr wrap="none">
            <a:spAutoFit/>
          </a:bodyPr>
          <a:lstStyle/>
          <a:p>
            <a:pPr algn="ctr"/>
            <a:r>
              <a:rPr lang="en-US"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Trips-Links Local Church</a:t>
            </a:r>
          </a:p>
        </p:txBody>
      </p:sp>
      <p:sp>
        <p:nvSpPr>
          <p:cNvPr id="26" name="Rectangle 25"/>
          <p:cNvSpPr/>
          <p:nvPr/>
        </p:nvSpPr>
        <p:spPr>
          <a:xfrm>
            <a:off x="9905681" y="5872182"/>
            <a:ext cx="1746697" cy="369332"/>
          </a:xfrm>
          <a:prstGeom prst="rect">
            <a:avLst/>
          </a:prstGeom>
        </p:spPr>
        <p:txBody>
          <a:bodyPr wrap="none">
            <a:spAutoFit/>
          </a:bodyPr>
          <a:lstStyle/>
          <a:p>
            <a:pPr algn="ctr"/>
            <a:r>
              <a:rPr lang="en-US" b="1" dirty="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rPr>
              <a:t>Residential Trips</a:t>
            </a:r>
          </a:p>
        </p:txBody>
      </p:sp>
      <p:sp>
        <p:nvSpPr>
          <p:cNvPr id="27" name="Rectangle 26"/>
          <p:cNvSpPr/>
          <p:nvPr/>
        </p:nvSpPr>
        <p:spPr>
          <a:xfrm>
            <a:off x="7020602" y="5955878"/>
            <a:ext cx="1753943" cy="369332"/>
          </a:xfrm>
          <a:prstGeom prst="rect">
            <a:avLst/>
          </a:prstGeom>
        </p:spPr>
        <p:txBody>
          <a:bodyPr wrap="none">
            <a:spAutoFit/>
          </a:bodyPr>
          <a:lstStyle/>
          <a:p>
            <a:pPr algn="ctr"/>
            <a:r>
              <a:rPr lang="en-US" b="1"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Lunchtime Clubs</a:t>
            </a:r>
          </a:p>
        </p:txBody>
      </p:sp>
      <p:sp>
        <p:nvSpPr>
          <p:cNvPr id="28" name="Rectangle 27"/>
          <p:cNvSpPr/>
          <p:nvPr/>
        </p:nvSpPr>
        <p:spPr>
          <a:xfrm>
            <a:off x="6820124" y="3493028"/>
            <a:ext cx="2969146" cy="369332"/>
          </a:xfrm>
          <a:prstGeom prst="rect">
            <a:avLst/>
          </a:prstGeom>
        </p:spPr>
        <p:txBody>
          <a:bodyPr wrap="none">
            <a:spAutoFit/>
          </a:bodyPr>
          <a:lstStyle/>
          <a:p>
            <a:pPr algn="ctr"/>
            <a:r>
              <a:rPr lang="en-US" b="1" dirty="0">
                <a:ln w="9525">
                  <a:solidFill>
                    <a:schemeClr val="bg1"/>
                  </a:solidFill>
                  <a:prstDash val="solid"/>
                </a:ln>
                <a:solidFill>
                  <a:srgbClr val="FFC000"/>
                </a:solidFill>
                <a:effectLst>
                  <a:outerShdw blurRad="12700" dist="38100" dir="2700000" algn="tl" rotWithShape="0">
                    <a:schemeClr val="accent5">
                      <a:lumMod val="60000"/>
                      <a:lumOff val="40000"/>
                    </a:schemeClr>
                  </a:outerShdw>
                </a:effectLst>
              </a:rPr>
              <a:t>Lunchtime Games-TAs &amp; LSAs</a:t>
            </a:r>
          </a:p>
        </p:txBody>
      </p:sp>
      <p:sp>
        <p:nvSpPr>
          <p:cNvPr id="29" name="Rectangle 28"/>
          <p:cNvSpPr/>
          <p:nvPr/>
        </p:nvSpPr>
        <p:spPr>
          <a:xfrm>
            <a:off x="2813680" y="5770217"/>
            <a:ext cx="1924759" cy="369332"/>
          </a:xfrm>
          <a:prstGeom prst="rect">
            <a:avLst/>
          </a:prstGeom>
        </p:spPr>
        <p:txBody>
          <a:bodyPr wrap="none">
            <a:spAutoFit/>
          </a:bodyPr>
          <a:lstStyle/>
          <a:p>
            <a:pPr algn="ctr"/>
            <a:r>
              <a:rPr lang="en-US" b="1"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After School Clubs</a:t>
            </a:r>
          </a:p>
        </p:txBody>
      </p:sp>
      <p:sp>
        <p:nvSpPr>
          <p:cNvPr id="30" name="Rectangle 29"/>
          <p:cNvSpPr/>
          <p:nvPr/>
        </p:nvSpPr>
        <p:spPr>
          <a:xfrm>
            <a:off x="6820124" y="4663730"/>
            <a:ext cx="2006127" cy="369332"/>
          </a:xfrm>
          <a:prstGeom prst="rect">
            <a:avLst/>
          </a:prstGeom>
        </p:spPr>
        <p:txBody>
          <a:bodyPr wrap="none">
            <a:spAutoFit/>
          </a:bodyPr>
          <a:lstStyle/>
          <a:p>
            <a:pPr algn="ctr"/>
            <a:r>
              <a:rPr lang="en-US" b="1" dirty="0">
                <a:ln w="9525">
                  <a:solidFill>
                    <a:schemeClr val="bg1"/>
                  </a:solidFill>
                  <a:prstDash val="solid"/>
                </a:ln>
                <a:solidFill>
                  <a:srgbClr val="FFFF00"/>
                </a:solidFill>
                <a:effectLst>
                  <a:outerShdw blurRad="12700" dist="38100" dir="2700000" algn="tl" rotWithShape="0">
                    <a:schemeClr val="accent5">
                      <a:lumMod val="60000"/>
                      <a:lumOff val="40000"/>
                    </a:schemeClr>
                  </a:outerShdw>
                </a:effectLst>
              </a:rPr>
              <a:t>Indoor Lunch Clubs</a:t>
            </a:r>
          </a:p>
        </p:txBody>
      </p:sp>
      <p:sp>
        <p:nvSpPr>
          <p:cNvPr id="31" name="Rectangle 30"/>
          <p:cNvSpPr/>
          <p:nvPr/>
        </p:nvSpPr>
        <p:spPr>
          <a:xfrm>
            <a:off x="10426234" y="634637"/>
            <a:ext cx="691215" cy="369332"/>
          </a:xfrm>
          <a:prstGeom prst="rect">
            <a:avLst/>
          </a:prstGeom>
        </p:spPr>
        <p:txBody>
          <a:bodyPr wrap="none">
            <a:spAutoFit/>
          </a:bodyPr>
          <a:lstStyle/>
          <a:p>
            <a:pPr algn="ctr"/>
            <a:r>
              <a:rPr lang="en-US" b="1"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Choir</a:t>
            </a:r>
          </a:p>
        </p:txBody>
      </p:sp>
      <p:sp>
        <p:nvSpPr>
          <p:cNvPr id="32" name="Rectangle 31"/>
          <p:cNvSpPr/>
          <p:nvPr/>
        </p:nvSpPr>
        <p:spPr>
          <a:xfrm>
            <a:off x="1852392" y="6307967"/>
            <a:ext cx="1459117" cy="369332"/>
          </a:xfrm>
          <a:prstGeom prst="rect">
            <a:avLst/>
          </a:prstGeom>
        </p:spPr>
        <p:txBody>
          <a:bodyPr wrap="none">
            <a:spAutoFit/>
          </a:bodyPr>
          <a:lstStyle/>
          <a:p>
            <a:pPr algn="ctr"/>
            <a:r>
              <a:rPr lang="en-US" b="1" dirty="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rPr>
              <a:t>Forest School</a:t>
            </a:r>
          </a:p>
        </p:txBody>
      </p:sp>
      <p:sp>
        <p:nvSpPr>
          <p:cNvPr id="33" name="Rectangle 32"/>
          <p:cNvSpPr/>
          <p:nvPr/>
        </p:nvSpPr>
        <p:spPr>
          <a:xfrm>
            <a:off x="275184" y="1831007"/>
            <a:ext cx="2646622" cy="369332"/>
          </a:xfrm>
          <a:prstGeom prst="rect">
            <a:avLst/>
          </a:prstGeom>
          <a:ln>
            <a:solidFill>
              <a:srgbClr val="00B050"/>
            </a:solidFill>
          </a:ln>
        </p:spPr>
        <p:txBody>
          <a:bodyPr wrap="none">
            <a:spAutoFit/>
          </a:bodyPr>
          <a:lstStyle/>
          <a:p>
            <a:pPr algn="ctr"/>
            <a:r>
              <a:rPr lang="en-US"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Cultural/Celebration Days</a:t>
            </a:r>
          </a:p>
        </p:txBody>
      </p:sp>
      <p:sp>
        <p:nvSpPr>
          <p:cNvPr id="34" name="Rectangle 33"/>
          <p:cNvSpPr/>
          <p:nvPr/>
        </p:nvSpPr>
        <p:spPr>
          <a:xfrm>
            <a:off x="8911239" y="6331720"/>
            <a:ext cx="966098" cy="369332"/>
          </a:xfrm>
          <a:prstGeom prst="rect">
            <a:avLst/>
          </a:prstGeom>
        </p:spPr>
        <p:txBody>
          <a:bodyPr wrap="none">
            <a:spAutoFit/>
          </a:bodyPr>
          <a:lstStyle/>
          <a:p>
            <a:pPr algn="ctr"/>
            <a:r>
              <a:rPr lang="en-US" b="1" dirty="0">
                <a:ln w="9525">
                  <a:solidFill>
                    <a:schemeClr val="bg1"/>
                  </a:solidFill>
                  <a:prstDash val="solid"/>
                </a:ln>
                <a:solidFill>
                  <a:srgbClr val="FFC000"/>
                </a:solidFill>
                <a:effectLst>
                  <a:outerShdw blurRad="12700" dist="38100" dir="2700000" algn="tl" rotWithShape="0">
                    <a:schemeClr val="accent5">
                      <a:lumMod val="60000"/>
                      <a:lumOff val="40000"/>
                    </a:schemeClr>
                  </a:outerShdw>
                </a:effectLst>
              </a:rPr>
              <a:t>Displays</a:t>
            </a:r>
          </a:p>
        </p:txBody>
      </p:sp>
      <p:sp>
        <p:nvSpPr>
          <p:cNvPr id="35" name="Rectangle 34"/>
          <p:cNvSpPr/>
          <p:nvPr/>
        </p:nvSpPr>
        <p:spPr>
          <a:xfrm>
            <a:off x="10643851" y="2044300"/>
            <a:ext cx="1146212" cy="369332"/>
          </a:xfrm>
          <a:prstGeom prst="rect">
            <a:avLst/>
          </a:prstGeom>
        </p:spPr>
        <p:txBody>
          <a:bodyPr wrap="none">
            <a:spAutoFit/>
          </a:bodyPr>
          <a:lstStyle/>
          <a:p>
            <a:pPr algn="ctr"/>
            <a:r>
              <a:rPr lang="en-US" b="1" dirty="0">
                <a:ln w="9525">
                  <a:solidFill>
                    <a:schemeClr val="bg1"/>
                  </a:solidFill>
                  <a:prstDash val="solid"/>
                </a:ln>
                <a:solidFill>
                  <a:srgbClr val="FFC000"/>
                </a:solidFill>
                <a:effectLst>
                  <a:outerShdw blurRad="12700" dist="38100" dir="2700000" algn="tl" rotWithShape="0">
                    <a:schemeClr val="accent5">
                      <a:lumMod val="60000"/>
                      <a:lumOff val="40000"/>
                    </a:schemeClr>
                  </a:outerShdw>
                </a:effectLst>
              </a:rPr>
              <a:t>Resources</a:t>
            </a:r>
          </a:p>
        </p:txBody>
      </p:sp>
      <p:sp>
        <p:nvSpPr>
          <p:cNvPr id="36" name="Rectangle 35"/>
          <p:cNvSpPr/>
          <p:nvPr/>
        </p:nvSpPr>
        <p:spPr>
          <a:xfrm>
            <a:off x="4291512" y="4495621"/>
            <a:ext cx="2028184" cy="369332"/>
          </a:xfrm>
          <a:prstGeom prst="rect">
            <a:avLst/>
          </a:prstGeom>
        </p:spPr>
        <p:txBody>
          <a:bodyPr wrap="none">
            <a:spAutoFit/>
          </a:bodyPr>
          <a:lstStyle/>
          <a:p>
            <a:pPr algn="ctr"/>
            <a:r>
              <a:rPr lang="en-US" b="1" dirty="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rPr>
              <a:t>Value Based School</a:t>
            </a:r>
          </a:p>
        </p:txBody>
      </p:sp>
      <p:sp>
        <p:nvSpPr>
          <p:cNvPr id="37" name="Rectangle 36"/>
          <p:cNvSpPr/>
          <p:nvPr/>
        </p:nvSpPr>
        <p:spPr>
          <a:xfrm>
            <a:off x="4422423" y="5233479"/>
            <a:ext cx="2004972" cy="369332"/>
          </a:xfrm>
          <a:prstGeom prst="rect">
            <a:avLst/>
          </a:prstGeom>
        </p:spPr>
        <p:txBody>
          <a:bodyPr wrap="none">
            <a:spAutoFit/>
          </a:bodyPr>
          <a:lstStyle/>
          <a:p>
            <a:pPr algn="ctr"/>
            <a:r>
              <a:rPr lang="en-US" b="1" dirty="0">
                <a:ln w="9525">
                  <a:solidFill>
                    <a:schemeClr val="bg1"/>
                  </a:solidFill>
                  <a:prstDash val="solid"/>
                </a:ln>
                <a:solidFill>
                  <a:srgbClr val="FFC000"/>
                </a:solidFill>
                <a:effectLst>
                  <a:outerShdw blurRad="12700" dist="38100" dir="2700000" algn="tl" rotWithShape="0">
                    <a:schemeClr val="accent5">
                      <a:lumMod val="60000"/>
                      <a:lumOff val="40000"/>
                    </a:schemeClr>
                  </a:outerShdw>
                </a:effectLst>
              </a:rPr>
              <a:t>Anti-bullying Week</a:t>
            </a:r>
          </a:p>
        </p:txBody>
      </p:sp>
      <p:sp>
        <p:nvSpPr>
          <p:cNvPr id="38" name="Rectangle 37"/>
          <p:cNvSpPr/>
          <p:nvPr/>
        </p:nvSpPr>
        <p:spPr>
          <a:xfrm>
            <a:off x="5359936" y="5962388"/>
            <a:ext cx="896144" cy="369332"/>
          </a:xfrm>
          <a:prstGeom prst="rect">
            <a:avLst/>
          </a:prstGeom>
        </p:spPr>
        <p:txBody>
          <a:bodyPr wrap="none">
            <a:spAutoFit/>
          </a:bodyPr>
          <a:lstStyle/>
          <a:p>
            <a:pPr algn="ctr"/>
            <a:r>
              <a:rPr lang="en-US"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Visitors</a:t>
            </a:r>
          </a:p>
        </p:txBody>
      </p:sp>
      <p:sp>
        <p:nvSpPr>
          <p:cNvPr id="39" name="Rectangle 38"/>
          <p:cNvSpPr/>
          <p:nvPr/>
        </p:nvSpPr>
        <p:spPr>
          <a:xfrm>
            <a:off x="724582" y="2870451"/>
            <a:ext cx="590226" cy="369332"/>
          </a:xfrm>
          <a:prstGeom prst="rect">
            <a:avLst/>
          </a:prstGeom>
        </p:spPr>
        <p:txBody>
          <a:bodyPr wrap="none">
            <a:spAutoFit/>
          </a:bodyPr>
          <a:lstStyle/>
          <a:p>
            <a:pPr algn="ctr"/>
            <a:r>
              <a:rPr lang="en-US" b="1" dirty="0">
                <a:ln w="9525">
                  <a:solidFill>
                    <a:schemeClr val="bg1"/>
                  </a:solidFill>
                  <a:prstDash val="solid"/>
                </a:ln>
                <a:solidFill>
                  <a:srgbClr val="FFFF00"/>
                </a:solidFill>
                <a:effectLst>
                  <a:outerShdw blurRad="12700" dist="38100" dir="2700000" algn="tl" rotWithShape="0">
                    <a:schemeClr val="accent5">
                      <a:lumMod val="60000"/>
                      <a:lumOff val="40000"/>
                    </a:schemeClr>
                  </a:outerShdw>
                </a:effectLst>
              </a:rPr>
              <a:t>MFL</a:t>
            </a:r>
          </a:p>
        </p:txBody>
      </p:sp>
      <p:sp>
        <p:nvSpPr>
          <p:cNvPr id="40" name="Rectangle 39"/>
          <p:cNvSpPr/>
          <p:nvPr/>
        </p:nvSpPr>
        <p:spPr>
          <a:xfrm>
            <a:off x="6132657" y="6388739"/>
            <a:ext cx="1119858" cy="369332"/>
          </a:xfrm>
          <a:prstGeom prst="rect">
            <a:avLst/>
          </a:prstGeom>
        </p:spPr>
        <p:txBody>
          <a:bodyPr wrap="none">
            <a:spAutoFit/>
          </a:bodyPr>
          <a:lstStyle/>
          <a:p>
            <a:pPr algn="ctr"/>
            <a:r>
              <a:rPr lang="en-US" b="1" dirty="0">
                <a:ln w="9525">
                  <a:solidFill>
                    <a:schemeClr val="bg1"/>
                  </a:solidFill>
                  <a:prstDash val="solid"/>
                </a:ln>
                <a:solidFill>
                  <a:srgbClr val="FFFF00"/>
                </a:solidFill>
                <a:effectLst>
                  <a:outerShdw blurRad="12700" dist="38100" dir="2700000" algn="tl" rotWithShape="0">
                    <a:schemeClr val="accent5">
                      <a:lumMod val="60000"/>
                      <a:lumOff val="40000"/>
                    </a:schemeClr>
                  </a:outerShdw>
                </a:effectLst>
              </a:rPr>
              <a:t>Sport Day</a:t>
            </a:r>
          </a:p>
        </p:txBody>
      </p:sp>
      <p:sp>
        <p:nvSpPr>
          <p:cNvPr id="41" name="Rectangle 40"/>
          <p:cNvSpPr/>
          <p:nvPr/>
        </p:nvSpPr>
        <p:spPr>
          <a:xfrm>
            <a:off x="7207741" y="4042148"/>
            <a:ext cx="1540806" cy="369332"/>
          </a:xfrm>
          <a:prstGeom prst="rect">
            <a:avLst/>
          </a:prstGeom>
        </p:spPr>
        <p:txBody>
          <a:bodyPr wrap="none">
            <a:spAutoFit/>
          </a:bodyPr>
          <a:lstStyle/>
          <a:p>
            <a:pPr algn="ctr"/>
            <a:r>
              <a:rPr lang="en-US" b="1"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Music Lessons</a:t>
            </a:r>
          </a:p>
        </p:txBody>
      </p:sp>
      <p:sp>
        <p:nvSpPr>
          <p:cNvPr id="42" name="Rectangle 41"/>
          <p:cNvSpPr/>
          <p:nvPr/>
        </p:nvSpPr>
        <p:spPr>
          <a:xfrm>
            <a:off x="5444440" y="850957"/>
            <a:ext cx="1857689" cy="369332"/>
          </a:xfrm>
          <a:prstGeom prst="rect">
            <a:avLst/>
          </a:prstGeom>
        </p:spPr>
        <p:txBody>
          <a:bodyPr wrap="none">
            <a:spAutoFit/>
          </a:bodyPr>
          <a:lstStyle/>
          <a:p>
            <a:pPr algn="ctr"/>
            <a:r>
              <a:rPr lang="en-US"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Group Challenges</a:t>
            </a:r>
          </a:p>
        </p:txBody>
      </p:sp>
      <p:sp>
        <p:nvSpPr>
          <p:cNvPr id="43" name="Rectangle 42"/>
          <p:cNvSpPr/>
          <p:nvPr/>
        </p:nvSpPr>
        <p:spPr>
          <a:xfrm>
            <a:off x="5102042" y="3010906"/>
            <a:ext cx="1987916" cy="369332"/>
          </a:xfrm>
          <a:prstGeom prst="rect">
            <a:avLst/>
          </a:prstGeom>
        </p:spPr>
        <p:txBody>
          <a:bodyPr wrap="none">
            <a:spAutoFit/>
          </a:bodyPr>
          <a:lstStyle/>
          <a:p>
            <a:pPr algn="ctr"/>
            <a:r>
              <a:rPr lang="en-US" b="1" dirty="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rPr>
              <a:t>Inter School Sports</a:t>
            </a:r>
          </a:p>
        </p:txBody>
      </p:sp>
      <p:sp>
        <p:nvSpPr>
          <p:cNvPr id="44" name="Rectangle 43"/>
          <p:cNvSpPr/>
          <p:nvPr/>
        </p:nvSpPr>
        <p:spPr>
          <a:xfrm>
            <a:off x="3645714" y="3699590"/>
            <a:ext cx="2450286" cy="369332"/>
          </a:xfrm>
          <a:prstGeom prst="rect">
            <a:avLst/>
          </a:prstGeom>
        </p:spPr>
        <p:txBody>
          <a:bodyPr wrap="none">
            <a:spAutoFit/>
          </a:bodyPr>
          <a:lstStyle/>
          <a:p>
            <a:pPr algn="ctr"/>
            <a:r>
              <a:rPr lang="en-US" b="1"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Roles &amp; Responsibilities</a:t>
            </a:r>
          </a:p>
        </p:txBody>
      </p:sp>
      <p:sp>
        <p:nvSpPr>
          <p:cNvPr id="45" name="Rectangle 44"/>
          <p:cNvSpPr/>
          <p:nvPr/>
        </p:nvSpPr>
        <p:spPr>
          <a:xfrm>
            <a:off x="2118653" y="744738"/>
            <a:ext cx="1055866" cy="369332"/>
          </a:xfrm>
          <a:prstGeom prst="rect">
            <a:avLst/>
          </a:prstGeom>
        </p:spPr>
        <p:txBody>
          <a:bodyPr wrap="none">
            <a:spAutoFit/>
          </a:bodyPr>
          <a:lstStyle/>
          <a:p>
            <a:pPr algn="ctr"/>
            <a:r>
              <a:rPr lang="en-US" b="1"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Life Skills</a:t>
            </a:r>
          </a:p>
        </p:txBody>
      </p:sp>
      <p:sp>
        <p:nvSpPr>
          <p:cNvPr id="46" name="Rectangle 45"/>
          <p:cNvSpPr/>
          <p:nvPr/>
        </p:nvSpPr>
        <p:spPr>
          <a:xfrm>
            <a:off x="10356055" y="1348527"/>
            <a:ext cx="1236749" cy="369332"/>
          </a:xfrm>
          <a:prstGeom prst="rect">
            <a:avLst/>
          </a:prstGeom>
        </p:spPr>
        <p:txBody>
          <a:bodyPr wrap="none">
            <a:spAutoFit/>
          </a:bodyPr>
          <a:lstStyle/>
          <a:p>
            <a:pPr algn="ctr"/>
            <a:r>
              <a:rPr lang="en-US"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Pupil Voice</a:t>
            </a:r>
          </a:p>
        </p:txBody>
      </p:sp>
    </p:spTree>
    <p:extLst>
      <p:ext uri="{BB962C8B-B14F-4D97-AF65-F5344CB8AC3E}">
        <p14:creationId xmlns:p14="http://schemas.microsoft.com/office/powerpoint/2010/main" val="4253933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5513"/>
            <a:ext cx="10515600" cy="5711450"/>
          </a:xfrm>
        </p:spPr>
        <p:txBody>
          <a:bodyPr>
            <a:normAutofit lnSpcReduction="10000"/>
          </a:bodyPr>
          <a:lstStyle/>
          <a:p>
            <a:r>
              <a:rPr lang="en-GB" dirty="0"/>
              <a:t>Children start to show empathy, tolerance, and the ability to reflect on their own and others’ achievements. </a:t>
            </a:r>
          </a:p>
          <a:p>
            <a:r>
              <a:rPr lang="en-GB" dirty="0"/>
              <a:t>Pupils develop positive attitudes, values and principles. </a:t>
            </a:r>
          </a:p>
          <a:p>
            <a:r>
              <a:rPr lang="en-GB" dirty="0"/>
              <a:t>There is an increased ability for them to empathise with others and see beyond the self. </a:t>
            </a:r>
          </a:p>
          <a:p>
            <a:r>
              <a:rPr lang="en-GB" dirty="0"/>
              <a:t>Pupils have a first-hand experience of places of religious worship. </a:t>
            </a:r>
          </a:p>
          <a:p>
            <a:r>
              <a:rPr lang="en-GB" dirty="0"/>
              <a:t>They have respect for themselves and others. </a:t>
            </a:r>
          </a:p>
          <a:p>
            <a:r>
              <a:rPr lang="en-GB" dirty="0"/>
              <a:t>An awareness and understanding of their own and other’s beliefs. </a:t>
            </a:r>
          </a:p>
          <a:p>
            <a:r>
              <a:rPr lang="en-GB" dirty="0"/>
              <a:t>Pupils have more confidence in themselves and in their community.</a:t>
            </a:r>
          </a:p>
          <a:p>
            <a:r>
              <a:rPr lang="en-GB" dirty="0"/>
              <a:t>Pupils are able to give reasons for things being right and wrong. </a:t>
            </a:r>
          </a:p>
          <a:p>
            <a:r>
              <a:rPr lang="en-GB" dirty="0"/>
              <a:t>There is an increased ability to resolve conflict successfully. </a:t>
            </a:r>
          </a:p>
          <a:p>
            <a:r>
              <a:rPr lang="en-GB" dirty="0"/>
              <a:t>Pupils look after each other and take responsibility for each other; any conflicts are resolved quickly and effectively. </a:t>
            </a:r>
          </a:p>
          <a:p>
            <a:endParaRPr lang="en-GB" dirty="0"/>
          </a:p>
          <a:p>
            <a:endParaRPr lang="en-GB" dirty="0"/>
          </a:p>
          <a:p>
            <a:endParaRPr lang="en-GB" dirty="0"/>
          </a:p>
        </p:txBody>
      </p:sp>
    </p:spTree>
    <p:extLst>
      <p:ext uri="{BB962C8B-B14F-4D97-AF65-F5344CB8AC3E}">
        <p14:creationId xmlns:p14="http://schemas.microsoft.com/office/powerpoint/2010/main" val="3223820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3084"/>
            <a:ext cx="10515600" cy="5403879"/>
          </a:xfrm>
        </p:spPr>
        <p:txBody>
          <a:bodyPr>
            <a:normAutofit fontScale="92500" lnSpcReduction="20000"/>
          </a:bodyPr>
          <a:lstStyle/>
          <a:p>
            <a:r>
              <a:rPr lang="en-GB" dirty="0"/>
              <a:t>Pupils develop an insight, principles, beliefs, attitudes and values which guide and motivate us. </a:t>
            </a:r>
          </a:p>
          <a:p>
            <a:r>
              <a:rPr lang="en-GB" dirty="0"/>
              <a:t>Pupils have very clear values which impact on their behaviour; they have a definite sense of what is right and what is wrong. </a:t>
            </a:r>
          </a:p>
          <a:p>
            <a:r>
              <a:rPr lang="en-GB" dirty="0"/>
              <a:t>Pupils enjoy celebrating others achievements and have opportunities to feel proud of themselves and others. </a:t>
            </a:r>
          </a:p>
          <a:p>
            <a:r>
              <a:rPr lang="en-GB" dirty="0"/>
              <a:t>Pupils are able to socialise with a wide range of people and pupils. </a:t>
            </a:r>
          </a:p>
          <a:p>
            <a:r>
              <a:rPr lang="en-GB" dirty="0"/>
              <a:t>We receive positive com </a:t>
            </a:r>
            <a:r>
              <a:rPr lang="en-GB" dirty="0" err="1"/>
              <a:t>ments</a:t>
            </a:r>
            <a:r>
              <a:rPr lang="en-GB" dirty="0"/>
              <a:t> from the community when we go on trips and when we receive visitors. </a:t>
            </a:r>
          </a:p>
          <a:p>
            <a:r>
              <a:rPr lang="en-GB" dirty="0"/>
              <a:t>Pupils build relationships and friendships. </a:t>
            </a:r>
          </a:p>
          <a:p>
            <a:r>
              <a:rPr lang="en-GB" dirty="0"/>
              <a:t>The school and community work together. </a:t>
            </a:r>
          </a:p>
          <a:p>
            <a:r>
              <a:rPr lang="en-GB" dirty="0"/>
              <a:t>Pupils have opportunities that widen their horizons. </a:t>
            </a:r>
          </a:p>
          <a:p>
            <a:r>
              <a:rPr lang="en-GB" dirty="0"/>
              <a:t>Pupils feel they have a say in their school. </a:t>
            </a:r>
          </a:p>
          <a:p>
            <a:r>
              <a:rPr lang="en-GB" dirty="0"/>
              <a:t>Pupils exercise responsibility. </a:t>
            </a:r>
          </a:p>
          <a:p>
            <a:endParaRPr lang="en-GB" dirty="0"/>
          </a:p>
        </p:txBody>
      </p:sp>
    </p:spTree>
    <p:extLst>
      <p:ext uri="{BB962C8B-B14F-4D97-AF65-F5344CB8AC3E}">
        <p14:creationId xmlns:p14="http://schemas.microsoft.com/office/powerpoint/2010/main" val="3241798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47898"/>
            <a:ext cx="10515600" cy="5329065"/>
          </a:xfrm>
        </p:spPr>
        <p:txBody>
          <a:bodyPr>
            <a:normAutofit fontScale="92500" lnSpcReduction="20000"/>
          </a:bodyPr>
          <a:lstStyle/>
          <a:p>
            <a:r>
              <a:rPr lang="en-GB" dirty="0"/>
              <a:t>Pupils develop the confidence to deal with increasingly complex social situations. </a:t>
            </a:r>
          </a:p>
          <a:p>
            <a:r>
              <a:rPr lang="en-GB" dirty="0"/>
              <a:t>Pupils are challenged to look critically at wider social issues </a:t>
            </a:r>
          </a:p>
          <a:p>
            <a:r>
              <a:rPr lang="en-GB" dirty="0"/>
              <a:t>They are aware of people from different cultural backgrounds which help to contribute to a positive atmosphere in school. </a:t>
            </a:r>
          </a:p>
          <a:p>
            <a:r>
              <a:rPr lang="en-GB" dirty="0"/>
              <a:t>Pupils have an understanding of a world outside their own. </a:t>
            </a:r>
          </a:p>
          <a:p>
            <a:r>
              <a:rPr lang="en-GB" dirty="0"/>
              <a:t>Pupils feel they have opportunities to showcase their diverse talents and feel valued for this. </a:t>
            </a:r>
          </a:p>
          <a:p>
            <a:r>
              <a:rPr lang="en-GB" dirty="0"/>
              <a:t>They experience opportunities for awe and wonder. </a:t>
            </a:r>
          </a:p>
          <a:p>
            <a:r>
              <a:rPr lang="en-GB" dirty="0"/>
              <a:t>Pupils talents and experiences outside school are recognised and celebrated. </a:t>
            </a:r>
          </a:p>
          <a:p>
            <a:r>
              <a:rPr lang="en-GB" dirty="0"/>
              <a:t>Children develop an awareness of their part in the global community.</a:t>
            </a:r>
          </a:p>
          <a:p>
            <a:r>
              <a:rPr lang="en-GB" dirty="0"/>
              <a:t>Pupils develop the importance of moral values which influence and regulate personal behaviour, and pupil’s understanding of society’s shared and agreed values. </a:t>
            </a:r>
          </a:p>
          <a:p>
            <a:endParaRPr lang="en-GB" dirty="0"/>
          </a:p>
        </p:txBody>
      </p:sp>
    </p:spTree>
    <p:extLst>
      <p:ext uri="{BB962C8B-B14F-4D97-AF65-F5344CB8AC3E}">
        <p14:creationId xmlns:p14="http://schemas.microsoft.com/office/powerpoint/2010/main" val="3891353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10515600" cy="5262563"/>
          </a:xfrm>
        </p:spPr>
        <p:txBody>
          <a:bodyPr>
            <a:normAutofit fontScale="92500" lnSpcReduction="20000"/>
          </a:bodyPr>
          <a:lstStyle/>
          <a:p>
            <a:r>
              <a:rPr lang="en-GB" dirty="0"/>
              <a:t>Pupils develop an understanding of the range of views and the reasons for them, and develop an opinion about them which displays tolerance and empathy. </a:t>
            </a:r>
          </a:p>
          <a:p>
            <a:r>
              <a:rPr lang="en-GB" dirty="0"/>
              <a:t>The school promotes opportunities for pupils to learn effectively and collaboratively and participate successfully in both the school and their wider community. It involves interpersonal and communication skills for successful relationships, and the development of skills and personal qualities necessary for living and working together. </a:t>
            </a:r>
          </a:p>
          <a:p>
            <a:r>
              <a:rPr lang="en-GB" dirty="0"/>
              <a:t>Pupils develop an understanding and respect for cultural diversity, and reject discrimination and prejudice based on difference. It fosters an eagerness to participate in new experiences and to develop an awareness of music, art, dance, science and literature of a wide range of cultures.</a:t>
            </a:r>
          </a:p>
          <a:p>
            <a:r>
              <a:rPr lang="en-GB" dirty="0"/>
              <a:t>All pupils develop an understanding of feelings and emotions which support reflection and learning. </a:t>
            </a:r>
          </a:p>
          <a:p>
            <a:r>
              <a:rPr lang="en-GB" dirty="0"/>
              <a:t>They have recognition that beliefs, attitudes and values influence them in their own lives and choices. </a:t>
            </a:r>
          </a:p>
          <a:p>
            <a:endParaRPr lang="en-GB" dirty="0"/>
          </a:p>
        </p:txBody>
      </p:sp>
    </p:spTree>
    <p:extLst>
      <p:ext uri="{BB962C8B-B14F-4D97-AF65-F5344CB8AC3E}">
        <p14:creationId xmlns:p14="http://schemas.microsoft.com/office/powerpoint/2010/main" val="380342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643</Words>
  <Application>Microsoft Office PowerPoint</Application>
  <PresentationFormat>Widescreen</PresentationFormat>
  <Paragraphs>78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How we promote SMSC at Eversley Primary School</vt:lpstr>
      <vt:lpstr>PowerPoint Presentation</vt:lpstr>
      <vt:lpstr>PowerPoint Presentation</vt:lpstr>
      <vt:lpstr>PowerPoint Presentation</vt:lpstr>
      <vt:lpstr>PowerPoint Presentation</vt:lpstr>
    </vt:vector>
  </TitlesOfParts>
  <Company>Eversley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 promote SMSC at Eversley Primary School</dc:title>
  <dc:creator>Samantha Williams</dc:creator>
  <cp:lastModifiedBy>Katerina Peel</cp:lastModifiedBy>
  <cp:revision>10</cp:revision>
  <dcterms:created xsi:type="dcterms:W3CDTF">2022-02-22T14:03:55Z</dcterms:created>
  <dcterms:modified xsi:type="dcterms:W3CDTF">2022-03-21T16:18:09Z</dcterms:modified>
</cp:coreProperties>
</file>