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73" r:id="rId3"/>
    <p:sldId id="272" r:id="rId4"/>
    <p:sldId id="274" r:id="rId5"/>
    <p:sldId id="275" r:id="rId6"/>
    <p:sldId id="276" r:id="rId7"/>
    <p:sldId id="265" r:id="rId8"/>
    <p:sldId id="26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7" d="100"/>
          <a:sy n="77" d="100"/>
        </p:scale>
        <p:origin x="64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730216C-40E6-4DAE-BCD1-4E5FE16DA1F9}" type="datetimeFigureOut">
              <a:rPr lang="en-GB" smtClean="0"/>
              <a:t>03/02/2021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F58B6A-916A-4433-A43B-7E0B89FCC4F1}" type="slidenum">
              <a:rPr lang="en-GB" smtClean="0"/>
              <a:t>‹#›</a:t>
            </a:fld>
            <a:endParaRPr lang="en-GB"/>
          </a:p>
        </p:txBody>
      </p:sp>
    </p:spTree>
    <p:extLst>
      <p:ext uri="{BB962C8B-B14F-4D97-AF65-F5344CB8AC3E}">
        <p14:creationId xmlns:p14="http://schemas.microsoft.com/office/powerpoint/2010/main" val="3061545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30216C-40E6-4DAE-BCD1-4E5FE16DA1F9}" type="datetimeFigureOut">
              <a:rPr lang="en-GB" smtClean="0"/>
              <a:t>03/02/2021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F58B6A-916A-4433-A43B-7E0B89FCC4F1}" type="slidenum">
              <a:rPr lang="en-GB" smtClean="0"/>
              <a:t>‹#›</a:t>
            </a:fld>
            <a:endParaRPr lang="en-GB"/>
          </a:p>
        </p:txBody>
      </p:sp>
    </p:spTree>
    <p:extLst>
      <p:ext uri="{BB962C8B-B14F-4D97-AF65-F5344CB8AC3E}">
        <p14:creationId xmlns:p14="http://schemas.microsoft.com/office/powerpoint/2010/main" val="2590624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30216C-40E6-4DAE-BCD1-4E5FE16DA1F9}" type="datetimeFigureOut">
              <a:rPr lang="en-GB" smtClean="0"/>
              <a:t>03/02/2021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F58B6A-916A-4433-A43B-7E0B89FCC4F1}" type="slidenum">
              <a:rPr lang="en-GB" smtClean="0"/>
              <a:t>‹#›</a:t>
            </a:fld>
            <a:endParaRPr lang="en-GB"/>
          </a:p>
        </p:txBody>
      </p:sp>
    </p:spTree>
    <p:extLst>
      <p:ext uri="{BB962C8B-B14F-4D97-AF65-F5344CB8AC3E}">
        <p14:creationId xmlns:p14="http://schemas.microsoft.com/office/powerpoint/2010/main" val="3010996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30216C-40E6-4DAE-BCD1-4E5FE16DA1F9}" type="datetimeFigureOut">
              <a:rPr lang="en-GB" smtClean="0"/>
              <a:t>03/02/2021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F58B6A-916A-4433-A43B-7E0B89FCC4F1}" type="slidenum">
              <a:rPr lang="en-GB" smtClean="0"/>
              <a:t>‹#›</a:t>
            </a:fld>
            <a:endParaRPr lang="en-GB"/>
          </a:p>
        </p:txBody>
      </p:sp>
    </p:spTree>
    <p:extLst>
      <p:ext uri="{BB962C8B-B14F-4D97-AF65-F5344CB8AC3E}">
        <p14:creationId xmlns:p14="http://schemas.microsoft.com/office/powerpoint/2010/main" val="506594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730216C-40E6-4DAE-BCD1-4E5FE16DA1F9}" type="datetimeFigureOut">
              <a:rPr lang="en-GB" smtClean="0"/>
              <a:t>03/02/2021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F58B6A-916A-4433-A43B-7E0B89FCC4F1}" type="slidenum">
              <a:rPr lang="en-GB" smtClean="0"/>
              <a:t>‹#›</a:t>
            </a:fld>
            <a:endParaRPr lang="en-GB"/>
          </a:p>
        </p:txBody>
      </p:sp>
    </p:spTree>
    <p:extLst>
      <p:ext uri="{BB962C8B-B14F-4D97-AF65-F5344CB8AC3E}">
        <p14:creationId xmlns:p14="http://schemas.microsoft.com/office/powerpoint/2010/main" val="158989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730216C-40E6-4DAE-BCD1-4E5FE16DA1F9}" type="datetimeFigureOut">
              <a:rPr lang="en-GB" smtClean="0"/>
              <a:t>03/02/2021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F58B6A-916A-4433-A43B-7E0B89FCC4F1}" type="slidenum">
              <a:rPr lang="en-GB" smtClean="0"/>
              <a:t>‹#›</a:t>
            </a:fld>
            <a:endParaRPr lang="en-GB"/>
          </a:p>
        </p:txBody>
      </p:sp>
    </p:spTree>
    <p:extLst>
      <p:ext uri="{BB962C8B-B14F-4D97-AF65-F5344CB8AC3E}">
        <p14:creationId xmlns:p14="http://schemas.microsoft.com/office/powerpoint/2010/main" val="846745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730216C-40E6-4DAE-BCD1-4E5FE16DA1F9}" type="datetimeFigureOut">
              <a:rPr lang="en-GB" smtClean="0"/>
              <a:t>03/02/2021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3F58B6A-916A-4433-A43B-7E0B89FCC4F1}" type="slidenum">
              <a:rPr lang="en-GB" smtClean="0"/>
              <a:t>‹#›</a:t>
            </a:fld>
            <a:endParaRPr lang="en-GB"/>
          </a:p>
        </p:txBody>
      </p:sp>
    </p:spTree>
    <p:extLst>
      <p:ext uri="{BB962C8B-B14F-4D97-AF65-F5344CB8AC3E}">
        <p14:creationId xmlns:p14="http://schemas.microsoft.com/office/powerpoint/2010/main" val="3113076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730216C-40E6-4DAE-BCD1-4E5FE16DA1F9}" type="datetimeFigureOut">
              <a:rPr lang="en-GB" smtClean="0"/>
              <a:t>03/02/2021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3F58B6A-916A-4433-A43B-7E0B89FCC4F1}" type="slidenum">
              <a:rPr lang="en-GB" smtClean="0"/>
              <a:t>‹#›</a:t>
            </a:fld>
            <a:endParaRPr lang="en-GB"/>
          </a:p>
        </p:txBody>
      </p:sp>
    </p:spTree>
    <p:extLst>
      <p:ext uri="{BB962C8B-B14F-4D97-AF65-F5344CB8AC3E}">
        <p14:creationId xmlns:p14="http://schemas.microsoft.com/office/powerpoint/2010/main" val="1704306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30216C-40E6-4DAE-BCD1-4E5FE16DA1F9}" type="datetimeFigureOut">
              <a:rPr lang="en-GB" smtClean="0"/>
              <a:t>03/02/2021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3F58B6A-916A-4433-A43B-7E0B89FCC4F1}" type="slidenum">
              <a:rPr lang="en-GB" smtClean="0"/>
              <a:t>‹#›</a:t>
            </a:fld>
            <a:endParaRPr lang="en-GB"/>
          </a:p>
        </p:txBody>
      </p:sp>
    </p:spTree>
    <p:extLst>
      <p:ext uri="{BB962C8B-B14F-4D97-AF65-F5344CB8AC3E}">
        <p14:creationId xmlns:p14="http://schemas.microsoft.com/office/powerpoint/2010/main" val="408547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30216C-40E6-4DAE-BCD1-4E5FE16DA1F9}" type="datetimeFigureOut">
              <a:rPr lang="en-GB" smtClean="0"/>
              <a:t>03/02/2021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F58B6A-916A-4433-A43B-7E0B89FCC4F1}" type="slidenum">
              <a:rPr lang="en-GB" smtClean="0"/>
              <a:t>‹#›</a:t>
            </a:fld>
            <a:endParaRPr lang="en-GB"/>
          </a:p>
        </p:txBody>
      </p:sp>
    </p:spTree>
    <p:extLst>
      <p:ext uri="{BB962C8B-B14F-4D97-AF65-F5344CB8AC3E}">
        <p14:creationId xmlns:p14="http://schemas.microsoft.com/office/powerpoint/2010/main" val="1441194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30216C-40E6-4DAE-BCD1-4E5FE16DA1F9}" type="datetimeFigureOut">
              <a:rPr lang="en-GB" smtClean="0"/>
              <a:t>03/02/2021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F58B6A-916A-4433-A43B-7E0B89FCC4F1}" type="slidenum">
              <a:rPr lang="en-GB" smtClean="0"/>
              <a:t>‹#›</a:t>
            </a:fld>
            <a:endParaRPr lang="en-GB"/>
          </a:p>
        </p:txBody>
      </p:sp>
    </p:spTree>
    <p:extLst>
      <p:ext uri="{BB962C8B-B14F-4D97-AF65-F5344CB8AC3E}">
        <p14:creationId xmlns:p14="http://schemas.microsoft.com/office/powerpoint/2010/main" val="1573472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0216C-40E6-4DAE-BCD1-4E5FE16DA1F9}" type="datetimeFigureOut">
              <a:rPr lang="en-GB" smtClean="0"/>
              <a:t>03/02/2021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F58B6A-916A-4433-A43B-7E0B89FCC4F1}" type="slidenum">
              <a:rPr lang="en-GB" smtClean="0"/>
              <a:t>‹#›</a:t>
            </a:fld>
            <a:endParaRPr lang="en-GB"/>
          </a:p>
        </p:txBody>
      </p:sp>
    </p:spTree>
    <p:extLst>
      <p:ext uri="{BB962C8B-B14F-4D97-AF65-F5344CB8AC3E}">
        <p14:creationId xmlns:p14="http://schemas.microsoft.com/office/powerpoint/2010/main" val="2087597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British Values</a:t>
            </a:r>
            <a:endParaRPr lang="en-GB" b="1" dirty="0"/>
          </a:p>
        </p:txBody>
      </p:sp>
      <p:sp>
        <p:nvSpPr>
          <p:cNvPr id="3" name="Content Placeholder 2"/>
          <p:cNvSpPr>
            <a:spLocks noGrp="1"/>
          </p:cNvSpPr>
          <p:nvPr>
            <p:ph idx="1"/>
          </p:nvPr>
        </p:nvSpPr>
        <p:spPr>
          <a:xfrm>
            <a:off x="838200" y="2219497"/>
            <a:ext cx="10515600" cy="3999029"/>
          </a:xfrm>
        </p:spPr>
        <p:txBody>
          <a:bodyPr>
            <a:normAutofit fontScale="85000" lnSpcReduction="20000"/>
          </a:bodyPr>
          <a:lstStyle/>
          <a:p>
            <a:pPr marL="0" indent="0" algn="ctr">
              <a:buNone/>
            </a:pPr>
            <a:r>
              <a:rPr lang="en-GB" sz="5400" b="1" dirty="0" smtClean="0"/>
              <a:t>1st </a:t>
            </a:r>
            <a:r>
              <a:rPr lang="en-GB" sz="5400" b="1" dirty="0"/>
              <a:t>– </a:t>
            </a:r>
            <a:r>
              <a:rPr lang="en-GB" sz="5400" b="1" dirty="0" smtClean="0"/>
              <a:t>7th </a:t>
            </a:r>
            <a:r>
              <a:rPr lang="en-GB" sz="5400" b="1" dirty="0"/>
              <a:t>February 2021 </a:t>
            </a:r>
            <a:endParaRPr lang="en-GB" sz="5400" b="1" dirty="0" smtClean="0"/>
          </a:p>
          <a:p>
            <a:pPr marL="0" indent="0" algn="ctr">
              <a:buNone/>
            </a:pPr>
            <a:r>
              <a:rPr lang="en-GB" sz="5400" b="1" dirty="0" smtClean="0"/>
              <a:t>Individual Liberty</a:t>
            </a:r>
          </a:p>
          <a:p>
            <a:pPr marL="0" indent="0" algn="ctr">
              <a:buNone/>
            </a:pPr>
            <a:r>
              <a:rPr lang="en-GB" sz="5400" dirty="0" smtClean="0"/>
              <a:t> </a:t>
            </a:r>
            <a:r>
              <a:rPr lang="en-GB" sz="5400" dirty="0"/>
              <a:t>At different times in our lives, we can choose to challenge ourselves. When we do, we need to manage the risks and understand the consequences of our actions.</a:t>
            </a:r>
            <a:endParaRPr lang="en-GB" sz="5200" b="1" dirty="0" smtClean="0"/>
          </a:p>
        </p:txBody>
      </p:sp>
      <p:pic>
        <p:nvPicPr>
          <p:cNvPr id="5" name="Picture 4"/>
          <p:cNvPicPr>
            <a:picLocks noChangeAspect="1"/>
          </p:cNvPicPr>
          <p:nvPr/>
        </p:nvPicPr>
        <p:blipFill>
          <a:blip r:embed="rId2"/>
          <a:stretch>
            <a:fillRect/>
          </a:stretch>
        </p:blipFill>
        <p:spPr>
          <a:xfrm>
            <a:off x="166182" y="365125"/>
            <a:ext cx="3499407" cy="1749704"/>
          </a:xfrm>
          <a:prstGeom prst="rect">
            <a:avLst/>
          </a:prstGeom>
        </p:spPr>
      </p:pic>
      <p:pic>
        <p:nvPicPr>
          <p:cNvPr id="6" name="Picture 5"/>
          <p:cNvPicPr>
            <a:picLocks noChangeAspect="1"/>
          </p:cNvPicPr>
          <p:nvPr/>
        </p:nvPicPr>
        <p:blipFill>
          <a:blip r:embed="rId2"/>
          <a:stretch>
            <a:fillRect/>
          </a:stretch>
        </p:blipFill>
        <p:spPr>
          <a:xfrm>
            <a:off x="8405113" y="277478"/>
            <a:ext cx="3499407" cy="1749704"/>
          </a:xfrm>
          <a:prstGeom prst="rect">
            <a:avLst/>
          </a:prstGeom>
        </p:spPr>
      </p:pic>
    </p:spTree>
    <p:extLst>
      <p:ext uri="{BB962C8B-B14F-4D97-AF65-F5344CB8AC3E}">
        <p14:creationId xmlns:p14="http://schemas.microsoft.com/office/powerpoint/2010/main" val="2251245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63041" y="324747"/>
            <a:ext cx="9178992" cy="6342667"/>
          </a:xfrm>
        </p:spPr>
      </p:pic>
    </p:spTree>
    <p:extLst>
      <p:ext uri="{BB962C8B-B14F-4D97-AF65-F5344CB8AC3E}">
        <p14:creationId xmlns:p14="http://schemas.microsoft.com/office/powerpoint/2010/main" val="1195983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United Nations </a:t>
            </a:r>
            <a:r>
              <a:rPr lang="en-GB" b="1" dirty="0"/>
              <a:t>Rights of a Child</a:t>
            </a:r>
          </a:p>
        </p:txBody>
      </p:sp>
      <p:pic>
        <p:nvPicPr>
          <p:cNvPr id="5" name="Content Placeholder 4"/>
          <p:cNvPicPr>
            <a:picLocks noGrp="1" noChangeAspect="1"/>
          </p:cNvPicPr>
          <p:nvPr>
            <p:ph idx="1"/>
          </p:nvPr>
        </p:nvPicPr>
        <p:blipFill>
          <a:blip r:embed="rId2"/>
          <a:stretch>
            <a:fillRect/>
          </a:stretch>
        </p:blipFill>
        <p:spPr>
          <a:xfrm>
            <a:off x="8706395" y="1410450"/>
            <a:ext cx="3051914" cy="4351338"/>
          </a:xfrm>
          <a:prstGeom prst="rect">
            <a:avLst/>
          </a:prstGeom>
        </p:spPr>
      </p:pic>
      <p:sp>
        <p:nvSpPr>
          <p:cNvPr id="6" name="Rectangle 5"/>
          <p:cNvSpPr/>
          <p:nvPr/>
        </p:nvSpPr>
        <p:spPr>
          <a:xfrm>
            <a:off x="0" y="1690688"/>
            <a:ext cx="8804974" cy="5232202"/>
          </a:xfrm>
          <a:prstGeom prst="rect">
            <a:avLst/>
          </a:prstGeom>
          <a:noFill/>
        </p:spPr>
        <p:txBody>
          <a:bodyPr wrap="none" lIns="91440" tIns="45720" rIns="91440" bIns="45720">
            <a:spAutoFit/>
          </a:bodyPr>
          <a:lstStyle/>
          <a:p>
            <a:pPr algn="ctr"/>
            <a:r>
              <a:rPr lang="en-US" sz="4000" b="0" cap="none" spc="0" dirty="0" smtClean="0">
                <a:ln w="0"/>
                <a:solidFill>
                  <a:schemeClr val="tx1"/>
                </a:solidFill>
                <a:effectLst>
                  <a:outerShdw blurRad="38100" dist="19050" dir="2700000" algn="tl" rotWithShape="0">
                    <a:schemeClr val="dk1">
                      <a:alpha val="40000"/>
                    </a:schemeClr>
                  </a:outerShdw>
                </a:effectLst>
              </a:rPr>
              <a:t>Children can face many mountains, </a:t>
            </a:r>
          </a:p>
          <a:p>
            <a:pPr algn="ctr"/>
            <a:r>
              <a:rPr lang="en-US" sz="4000" b="0" cap="none" spc="0" dirty="0" smtClean="0">
                <a:ln w="0"/>
                <a:solidFill>
                  <a:schemeClr val="tx1"/>
                </a:solidFill>
                <a:effectLst>
                  <a:outerShdw blurRad="38100" dist="19050" dir="2700000" algn="tl" rotWithShape="0">
                    <a:schemeClr val="dk1">
                      <a:alpha val="40000"/>
                    </a:schemeClr>
                  </a:outerShdw>
                </a:effectLst>
              </a:rPr>
              <a:t>e.g. feeling different because of speaking </a:t>
            </a:r>
          </a:p>
          <a:p>
            <a:pPr algn="ctr"/>
            <a:r>
              <a:rPr lang="en-US" sz="4000" b="0" cap="none" spc="0" dirty="0" smtClean="0">
                <a:ln w="0"/>
                <a:solidFill>
                  <a:schemeClr val="tx1"/>
                </a:solidFill>
                <a:effectLst>
                  <a:outerShdw blurRad="38100" dist="19050" dir="2700000" algn="tl" rotWithShape="0">
                    <a:schemeClr val="dk1">
                      <a:alpha val="40000"/>
                    </a:schemeClr>
                  </a:outerShdw>
                </a:effectLst>
              </a:rPr>
              <a:t>a </a:t>
            </a:r>
            <a:r>
              <a:rPr lang="en-US" sz="4000" dirty="0" smtClean="0">
                <a:ln w="0"/>
                <a:effectLst>
                  <a:outerShdw blurRad="38100" dist="19050" dir="2700000" algn="tl" rotWithShape="0">
                    <a:schemeClr val="dk1">
                      <a:alpha val="40000"/>
                    </a:schemeClr>
                  </a:outerShdw>
                </a:effectLst>
              </a:rPr>
              <a:t>d</a:t>
            </a:r>
            <a:r>
              <a:rPr lang="en-US" sz="4000" b="0" cap="none" spc="0" dirty="0" smtClean="0">
                <a:ln w="0"/>
                <a:solidFill>
                  <a:schemeClr val="tx1"/>
                </a:solidFill>
                <a:effectLst>
                  <a:outerShdw blurRad="38100" dist="19050" dir="2700000" algn="tl" rotWithShape="0">
                    <a:schemeClr val="dk1">
                      <a:alpha val="40000"/>
                    </a:schemeClr>
                  </a:outerShdw>
                </a:effectLst>
              </a:rPr>
              <a:t>ifferent language, our </a:t>
            </a:r>
          </a:p>
          <a:p>
            <a:pPr algn="ctr"/>
            <a:r>
              <a:rPr lang="en-US" sz="4000" b="0" cap="none" spc="0" dirty="0" smtClean="0">
                <a:ln w="0"/>
                <a:solidFill>
                  <a:schemeClr val="tx1"/>
                </a:solidFill>
                <a:effectLst>
                  <a:outerShdw blurRad="38100" dist="19050" dir="2700000" algn="tl" rotWithShape="0">
                    <a:schemeClr val="dk1">
                      <a:alpha val="40000"/>
                    </a:schemeClr>
                  </a:outerShdw>
                </a:effectLst>
              </a:rPr>
              <a:t>religion, whether </a:t>
            </a:r>
          </a:p>
          <a:p>
            <a:pPr algn="ctr"/>
            <a:r>
              <a:rPr lang="en-US" sz="4000" b="0" cap="none" spc="0" dirty="0" smtClean="0">
                <a:ln w="0"/>
                <a:solidFill>
                  <a:schemeClr val="tx1"/>
                </a:solidFill>
                <a:effectLst>
                  <a:outerShdw blurRad="38100" dist="19050" dir="2700000" algn="tl" rotWithShape="0">
                    <a:schemeClr val="dk1">
                      <a:alpha val="40000"/>
                    </a:schemeClr>
                  </a:outerShdw>
                </a:effectLst>
              </a:rPr>
              <a:t>we are a boy or girl, rich or poor.</a:t>
            </a:r>
          </a:p>
          <a:p>
            <a:pPr algn="ctr"/>
            <a:r>
              <a:rPr lang="en-US" sz="4000" dirty="0">
                <a:ln w="0"/>
                <a:effectLst>
                  <a:outerShdw blurRad="38100" dist="19050" dir="2700000" algn="tl" rotWithShape="0">
                    <a:schemeClr val="dk1">
                      <a:alpha val="40000"/>
                    </a:schemeClr>
                  </a:outerShdw>
                </a:effectLst>
              </a:rPr>
              <a:t>n</a:t>
            </a:r>
            <a:r>
              <a:rPr lang="en-US" sz="4000" dirty="0" smtClean="0">
                <a:ln w="0"/>
                <a:effectLst>
                  <a:outerShdw blurRad="38100" dist="19050" dir="2700000" algn="tl" rotWithShape="0">
                    <a:schemeClr val="dk1">
                      <a:alpha val="40000"/>
                    </a:schemeClr>
                  </a:outerShdw>
                </a:effectLst>
              </a:rPr>
              <a:t>o child should be treated unfairly for </a:t>
            </a:r>
          </a:p>
          <a:p>
            <a:pPr algn="ctr"/>
            <a:r>
              <a:rPr lang="en-US" sz="4000" dirty="0">
                <a:ln w="0"/>
                <a:effectLst>
                  <a:outerShdw blurRad="38100" dist="19050" dir="2700000" algn="tl" rotWithShape="0">
                    <a:schemeClr val="dk1">
                      <a:alpha val="40000"/>
                    </a:schemeClr>
                  </a:outerShdw>
                </a:effectLst>
              </a:rPr>
              <a:t>a</a:t>
            </a:r>
            <a:r>
              <a:rPr lang="en-US" sz="4000" b="0" cap="none" spc="0" dirty="0" smtClean="0">
                <a:ln w="0"/>
                <a:solidFill>
                  <a:schemeClr val="tx1"/>
                </a:solidFill>
                <a:effectLst>
                  <a:outerShdw blurRad="38100" dist="19050" dir="2700000" algn="tl" rotWithShape="0">
                    <a:schemeClr val="dk1">
                      <a:alpha val="40000"/>
                    </a:schemeClr>
                  </a:outerShdw>
                </a:effectLst>
              </a:rPr>
              <a:t>ny reason. </a:t>
            </a:r>
          </a:p>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19815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Listen, think, </a:t>
            </a:r>
            <a:r>
              <a:rPr lang="en-GB" b="1" dirty="0" smtClean="0"/>
              <a:t>share</a:t>
            </a:r>
            <a:endParaRPr lang="en-GB" b="1" dirty="0"/>
          </a:p>
        </p:txBody>
      </p:sp>
      <p:sp>
        <p:nvSpPr>
          <p:cNvPr id="3" name="Content Placeholder 2"/>
          <p:cNvSpPr>
            <a:spLocks noGrp="1"/>
          </p:cNvSpPr>
          <p:nvPr>
            <p:ph idx="1"/>
          </p:nvPr>
        </p:nvSpPr>
        <p:spPr/>
        <p:txBody>
          <a:bodyPr>
            <a:normAutofit/>
          </a:bodyPr>
          <a:lstStyle/>
          <a:p>
            <a:r>
              <a:rPr lang="en-GB" sz="4000" dirty="0"/>
              <a:t>Can you describe what a mountain is?</a:t>
            </a:r>
          </a:p>
          <a:p>
            <a:r>
              <a:rPr lang="en-GB" sz="4000" dirty="0" smtClean="0"/>
              <a:t>Where </a:t>
            </a:r>
            <a:r>
              <a:rPr lang="en-GB" sz="4000" dirty="0"/>
              <a:t>is the highest mountain in the world? </a:t>
            </a:r>
            <a:endParaRPr lang="en-GB" sz="4000" dirty="0" smtClean="0"/>
          </a:p>
          <a:p>
            <a:r>
              <a:rPr lang="en-GB" sz="4000" dirty="0"/>
              <a:t>Who has climbed the world’s highest mountains? </a:t>
            </a:r>
            <a:endParaRPr lang="en-GB" sz="4000" dirty="0" smtClean="0"/>
          </a:p>
          <a:p>
            <a:r>
              <a:rPr lang="en-GB" sz="4000" dirty="0"/>
              <a:t>Does anyone know where it is or what we think might be </a:t>
            </a:r>
            <a:r>
              <a:rPr lang="en-GB" sz="4000" dirty="0" smtClean="0"/>
              <a:t>happening in the picture shared today? </a:t>
            </a:r>
            <a:endParaRPr lang="en-GB" sz="4000" dirty="0"/>
          </a:p>
        </p:txBody>
      </p:sp>
      <p:pic>
        <p:nvPicPr>
          <p:cNvPr id="4" name="Picture 3"/>
          <p:cNvPicPr>
            <a:picLocks noChangeAspect="1"/>
          </p:cNvPicPr>
          <p:nvPr/>
        </p:nvPicPr>
        <p:blipFill>
          <a:blip r:embed="rId2"/>
          <a:stretch>
            <a:fillRect/>
          </a:stretch>
        </p:blipFill>
        <p:spPr>
          <a:xfrm>
            <a:off x="8975926" y="365125"/>
            <a:ext cx="2619375" cy="1752600"/>
          </a:xfrm>
          <a:prstGeom prst="rect">
            <a:avLst/>
          </a:prstGeom>
        </p:spPr>
      </p:pic>
      <p:pic>
        <p:nvPicPr>
          <p:cNvPr id="5" name="Picture 4"/>
          <p:cNvPicPr>
            <a:picLocks noChangeAspect="1"/>
          </p:cNvPicPr>
          <p:nvPr/>
        </p:nvPicPr>
        <p:blipFill>
          <a:blip r:embed="rId3"/>
          <a:stretch>
            <a:fillRect/>
          </a:stretch>
        </p:blipFill>
        <p:spPr>
          <a:xfrm>
            <a:off x="5426392" y="82550"/>
            <a:ext cx="2619375" cy="1743075"/>
          </a:xfrm>
          <a:prstGeom prst="rect">
            <a:avLst/>
          </a:prstGeom>
        </p:spPr>
      </p:pic>
      <p:pic>
        <p:nvPicPr>
          <p:cNvPr id="6" name="Picture 5"/>
          <p:cNvPicPr>
            <a:picLocks noChangeAspect="1"/>
          </p:cNvPicPr>
          <p:nvPr/>
        </p:nvPicPr>
        <p:blipFill>
          <a:blip r:embed="rId4"/>
          <a:stretch>
            <a:fillRect/>
          </a:stretch>
        </p:blipFill>
        <p:spPr>
          <a:xfrm>
            <a:off x="9453130" y="3096073"/>
            <a:ext cx="2080780" cy="1248468"/>
          </a:xfrm>
          <a:prstGeom prst="rect">
            <a:avLst/>
          </a:prstGeom>
        </p:spPr>
      </p:pic>
      <p:pic>
        <p:nvPicPr>
          <p:cNvPr id="7" name="Picture 6"/>
          <p:cNvPicPr>
            <a:picLocks noChangeAspect="1"/>
          </p:cNvPicPr>
          <p:nvPr/>
        </p:nvPicPr>
        <p:blipFill>
          <a:blip r:embed="rId5"/>
          <a:stretch>
            <a:fillRect/>
          </a:stretch>
        </p:blipFill>
        <p:spPr>
          <a:xfrm>
            <a:off x="838200" y="5668691"/>
            <a:ext cx="1694238" cy="1016543"/>
          </a:xfrm>
          <a:prstGeom prst="rect">
            <a:avLst/>
          </a:prstGeom>
        </p:spPr>
      </p:pic>
      <p:pic>
        <p:nvPicPr>
          <p:cNvPr id="8" name="Picture 7"/>
          <p:cNvPicPr>
            <a:picLocks noChangeAspect="1"/>
          </p:cNvPicPr>
          <p:nvPr/>
        </p:nvPicPr>
        <p:blipFill>
          <a:blip r:embed="rId6"/>
          <a:stretch>
            <a:fillRect/>
          </a:stretch>
        </p:blipFill>
        <p:spPr>
          <a:xfrm>
            <a:off x="4957949" y="5597852"/>
            <a:ext cx="1634044" cy="1087382"/>
          </a:xfrm>
          <a:prstGeom prst="rect">
            <a:avLst/>
          </a:prstGeom>
        </p:spPr>
      </p:pic>
      <p:pic>
        <p:nvPicPr>
          <p:cNvPr id="9" name="Picture 8"/>
          <p:cNvPicPr>
            <a:picLocks noChangeAspect="1"/>
          </p:cNvPicPr>
          <p:nvPr/>
        </p:nvPicPr>
        <p:blipFill>
          <a:blip r:embed="rId7"/>
          <a:stretch>
            <a:fillRect/>
          </a:stretch>
        </p:blipFill>
        <p:spPr>
          <a:xfrm>
            <a:off x="9624319" y="5493822"/>
            <a:ext cx="1729481" cy="1295441"/>
          </a:xfrm>
          <a:prstGeom prst="rect">
            <a:avLst/>
          </a:prstGeom>
        </p:spPr>
      </p:pic>
    </p:spTree>
    <p:extLst>
      <p:ext uri="{BB962C8B-B14F-4D97-AF65-F5344CB8AC3E}">
        <p14:creationId xmlns:p14="http://schemas.microsoft.com/office/powerpoint/2010/main" val="1458152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Listen, think, share - Answers </a:t>
            </a:r>
            <a:endParaRPr lang="en-GB" dirty="0"/>
          </a:p>
        </p:txBody>
      </p:sp>
      <p:sp>
        <p:nvSpPr>
          <p:cNvPr id="3" name="Content Placeholder 2"/>
          <p:cNvSpPr>
            <a:spLocks noGrp="1"/>
          </p:cNvSpPr>
          <p:nvPr>
            <p:ph idx="1"/>
          </p:nvPr>
        </p:nvSpPr>
        <p:spPr/>
        <p:txBody>
          <a:bodyPr>
            <a:normAutofit fontScale="92500" lnSpcReduction="10000"/>
          </a:bodyPr>
          <a:lstStyle/>
          <a:p>
            <a:r>
              <a:rPr lang="en-GB" dirty="0"/>
              <a:t>A</a:t>
            </a:r>
            <a:r>
              <a:rPr lang="en-GB" dirty="0" smtClean="0"/>
              <a:t> </a:t>
            </a:r>
            <a:r>
              <a:rPr lang="en-GB" dirty="0"/>
              <a:t>mountain is like a hill but much higher. In the UK, it is classed as a mountain if it is at least 610m tall. </a:t>
            </a:r>
            <a:r>
              <a:rPr lang="en-GB" dirty="0" smtClean="0"/>
              <a:t>The highest mountain in the UK is in Scotland and it is </a:t>
            </a:r>
            <a:r>
              <a:rPr lang="en-GB" dirty="0"/>
              <a:t>called Ben Nevis. It is 1345m high. </a:t>
            </a:r>
            <a:endParaRPr lang="en-GB" dirty="0" smtClean="0"/>
          </a:p>
          <a:p>
            <a:r>
              <a:rPr lang="en-GB" dirty="0"/>
              <a:t>Mount Everest is the highest mountain in the world and is about 8848m! It is part of the Himalayan mountain range</a:t>
            </a:r>
            <a:r>
              <a:rPr lang="en-GB" dirty="0" smtClean="0"/>
              <a:t>.</a:t>
            </a:r>
          </a:p>
          <a:p>
            <a:r>
              <a:rPr lang="en-GB" dirty="0"/>
              <a:t>Jordan Romero currently holds the title for the youngest person to reach the summit of Mount Everest. The American was 13 years and 10 months old when he made it to the top on 22nd May 2010</a:t>
            </a:r>
            <a:r>
              <a:rPr lang="en-GB" dirty="0" smtClean="0"/>
              <a:t>.</a:t>
            </a:r>
          </a:p>
          <a:p>
            <a:r>
              <a:rPr lang="en-GB" dirty="0" smtClean="0"/>
              <a:t>The picture is of a </a:t>
            </a:r>
            <a:r>
              <a:rPr lang="en-GB" dirty="0"/>
              <a:t>group of climbers have successfully climbed to the top of the world’s second highest mountain, K2, in freezing winter conditions! K2 is considered incredibly difficult to climb due to the high winds and sub-zero temperatures. </a:t>
            </a:r>
          </a:p>
        </p:txBody>
      </p:sp>
      <p:pic>
        <p:nvPicPr>
          <p:cNvPr id="4" name="Picture 3"/>
          <p:cNvPicPr>
            <a:picLocks noChangeAspect="1"/>
          </p:cNvPicPr>
          <p:nvPr/>
        </p:nvPicPr>
        <p:blipFill>
          <a:blip r:embed="rId2"/>
          <a:stretch>
            <a:fillRect/>
          </a:stretch>
        </p:blipFill>
        <p:spPr>
          <a:xfrm>
            <a:off x="8892799" y="82550"/>
            <a:ext cx="2619375" cy="1743075"/>
          </a:xfrm>
          <a:prstGeom prst="rect">
            <a:avLst/>
          </a:prstGeom>
        </p:spPr>
      </p:pic>
    </p:spTree>
    <p:extLst>
      <p:ext uri="{BB962C8B-B14F-4D97-AF65-F5344CB8AC3E}">
        <p14:creationId xmlns:p14="http://schemas.microsoft.com/office/powerpoint/2010/main" val="1877832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1451" y="1542992"/>
            <a:ext cx="10515600" cy="4351338"/>
          </a:xfrm>
        </p:spPr>
        <p:txBody>
          <a:bodyPr>
            <a:noAutofit/>
          </a:bodyPr>
          <a:lstStyle/>
          <a:p>
            <a:r>
              <a:rPr lang="en-GB" sz="3600" dirty="0"/>
              <a:t>Mount Everest is about 8848 metres (29028 feet) high. </a:t>
            </a:r>
            <a:endParaRPr lang="en-GB" sz="3600" dirty="0" smtClean="0"/>
          </a:p>
          <a:p>
            <a:pPr marL="0" indent="0">
              <a:buNone/>
            </a:pPr>
            <a:r>
              <a:rPr lang="en-GB" sz="3600" dirty="0" smtClean="0"/>
              <a:t>• </a:t>
            </a:r>
            <a:r>
              <a:rPr lang="en-GB" sz="3600" dirty="0"/>
              <a:t>It was named in 1865 after British surveyor and geographer, Sir George Everest. </a:t>
            </a:r>
            <a:endParaRPr lang="en-GB" sz="3600" dirty="0" smtClean="0"/>
          </a:p>
          <a:p>
            <a:pPr marL="0" indent="0">
              <a:buNone/>
            </a:pPr>
            <a:r>
              <a:rPr lang="en-GB" sz="3600" dirty="0" smtClean="0"/>
              <a:t>• </a:t>
            </a:r>
            <a:r>
              <a:rPr lang="en-GB" sz="3600" dirty="0"/>
              <a:t>On average, it takes 2 months to climb Mount Everest. </a:t>
            </a:r>
            <a:endParaRPr lang="en-GB" sz="3600" dirty="0" smtClean="0"/>
          </a:p>
          <a:p>
            <a:pPr marL="0" indent="0">
              <a:buNone/>
            </a:pPr>
            <a:r>
              <a:rPr lang="en-GB" sz="3600" dirty="0" smtClean="0"/>
              <a:t>• </a:t>
            </a:r>
            <a:r>
              <a:rPr lang="en-GB" sz="3600" dirty="0"/>
              <a:t>The top of Mount Everest was first reached in 1953</a:t>
            </a:r>
            <a:r>
              <a:rPr lang="en-GB" sz="3600" dirty="0" smtClean="0"/>
              <a:t>.</a:t>
            </a:r>
          </a:p>
          <a:p>
            <a:pPr marL="0" indent="0">
              <a:buNone/>
            </a:pPr>
            <a:r>
              <a:rPr lang="en-GB" sz="3600" dirty="0" smtClean="0"/>
              <a:t>• </a:t>
            </a:r>
            <a:r>
              <a:rPr lang="en-GB" sz="3600" dirty="0"/>
              <a:t>The average temperature is -37⁰C.</a:t>
            </a:r>
          </a:p>
        </p:txBody>
      </p:sp>
      <p:sp>
        <p:nvSpPr>
          <p:cNvPr id="4" name="Rectangle 3"/>
          <p:cNvSpPr/>
          <p:nvPr/>
        </p:nvSpPr>
        <p:spPr>
          <a:xfrm>
            <a:off x="213497" y="365451"/>
            <a:ext cx="11698524"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What do we know about Mount Everest?</a:t>
            </a: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5" name="Picture 4"/>
          <p:cNvPicPr>
            <a:picLocks noChangeAspect="1"/>
          </p:cNvPicPr>
          <p:nvPr/>
        </p:nvPicPr>
        <p:blipFill>
          <a:blip r:embed="rId2"/>
          <a:stretch>
            <a:fillRect/>
          </a:stretch>
        </p:blipFill>
        <p:spPr>
          <a:xfrm>
            <a:off x="8798675" y="5374022"/>
            <a:ext cx="2501518" cy="1400850"/>
          </a:xfrm>
          <a:prstGeom prst="rect">
            <a:avLst/>
          </a:prstGeom>
        </p:spPr>
      </p:pic>
    </p:spTree>
    <p:extLst>
      <p:ext uri="{BB962C8B-B14F-4D97-AF65-F5344CB8AC3E}">
        <p14:creationId xmlns:p14="http://schemas.microsoft.com/office/powerpoint/2010/main" val="2247702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smtClean="0"/>
              <a:t>Reflection </a:t>
            </a:r>
            <a:endParaRPr lang="en-GB" sz="6000" b="1" dirty="0"/>
          </a:p>
        </p:txBody>
      </p:sp>
      <p:sp>
        <p:nvSpPr>
          <p:cNvPr id="3" name="Content Placeholder 2"/>
          <p:cNvSpPr>
            <a:spLocks noGrp="1"/>
          </p:cNvSpPr>
          <p:nvPr>
            <p:ph idx="1"/>
          </p:nvPr>
        </p:nvSpPr>
        <p:spPr/>
        <p:txBody>
          <a:bodyPr>
            <a:normAutofit/>
          </a:bodyPr>
          <a:lstStyle/>
          <a:p>
            <a:pPr marL="0" indent="0">
              <a:buNone/>
            </a:pPr>
            <a:r>
              <a:rPr lang="en-GB" sz="4800" dirty="0"/>
              <a:t>Climbing any of the world’s highest mountains can be tough and dangerous but for some people, it is their goal or dream. </a:t>
            </a:r>
            <a:endParaRPr lang="en-GB" sz="4800" dirty="0" smtClean="0"/>
          </a:p>
          <a:p>
            <a:pPr marL="0" indent="0">
              <a:buNone/>
            </a:pPr>
            <a:r>
              <a:rPr lang="en-GB" sz="4800" dirty="0" smtClean="0"/>
              <a:t>What is your goal or dream?</a:t>
            </a:r>
            <a:endParaRPr lang="en-GB" sz="4800" dirty="0"/>
          </a:p>
        </p:txBody>
      </p:sp>
      <p:pic>
        <p:nvPicPr>
          <p:cNvPr id="5" name="Picture 4"/>
          <p:cNvPicPr>
            <a:picLocks noChangeAspect="1"/>
          </p:cNvPicPr>
          <p:nvPr/>
        </p:nvPicPr>
        <p:blipFill>
          <a:blip r:embed="rId2"/>
          <a:stretch>
            <a:fillRect/>
          </a:stretch>
        </p:blipFill>
        <p:spPr>
          <a:xfrm>
            <a:off x="8985625" y="99218"/>
            <a:ext cx="2466975" cy="1857375"/>
          </a:xfrm>
          <a:prstGeom prst="rect">
            <a:avLst/>
          </a:prstGeom>
        </p:spPr>
      </p:pic>
      <p:pic>
        <p:nvPicPr>
          <p:cNvPr id="6" name="Picture 5"/>
          <p:cNvPicPr>
            <a:picLocks noChangeAspect="1"/>
          </p:cNvPicPr>
          <p:nvPr/>
        </p:nvPicPr>
        <p:blipFill>
          <a:blip r:embed="rId3"/>
          <a:stretch>
            <a:fillRect/>
          </a:stretch>
        </p:blipFill>
        <p:spPr>
          <a:xfrm>
            <a:off x="9060439" y="4192559"/>
            <a:ext cx="2466975" cy="1847850"/>
          </a:xfrm>
          <a:prstGeom prst="rect">
            <a:avLst/>
          </a:prstGeom>
        </p:spPr>
      </p:pic>
    </p:spTree>
    <p:extLst>
      <p:ext uri="{BB962C8B-B14F-4D97-AF65-F5344CB8AC3E}">
        <p14:creationId xmlns:p14="http://schemas.microsoft.com/office/powerpoint/2010/main" val="4090551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This Week’s Useful Vocabulary</a:t>
            </a:r>
          </a:p>
        </p:txBody>
      </p:sp>
      <p:sp>
        <p:nvSpPr>
          <p:cNvPr id="3" name="Content Placeholder 2"/>
          <p:cNvSpPr>
            <a:spLocks noGrp="1"/>
          </p:cNvSpPr>
          <p:nvPr>
            <p:ph idx="1"/>
          </p:nvPr>
        </p:nvSpPr>
        <p:spPr>
          <a:xfrm>
            <a:off x="530629" y="2273083"/>
            <a:ext cx="10515600" cy="4351338"/>
          </a:xfrm>
        </p:spPr>
        <p:txBody>
          <a:bodyPr>
            <a:normAutofit/>
          </a:bodyPr>
          <a:lstStyle/>
          <a:p>
            <a:r>
              <a:rPr lang="en-GB" dirty="0"/>
              <a:t>Ascent – an upward journey, especially when walking or climbing. </a:t>
            </a:r>
            <a:endParaRPr lang="en-GB" dirty="0" smtClean="0"/>
          </a:p>
          <a:p>
            <a:r>
              <a:rPr lang="en-GB" dirty="0" smtClean="0"/>
              <a:t>Perseverance </a:t>
            </a:r>
            <a:r>
              <a:rPr lang="en-GB" dirty="0"/>
              <a:t>– continuing with something even though it is difficult. </a:t>
            </a:r>
            <a:endParaRPr lang="en-GB" dirty="0" smtClean="0"/>
          </a:p>
          <a:p>
            <a:r>
              <a:rPr lang="en-GB" dirty="0" smtClean="0"/>
              <a:t>Recent </a:t>
            </a:r>
            <a:r>
              <a:rPr lang="en-GB" dirty="0"/>
              <a:t>– having happened, begun or being done only a short while ago. </a:t>
            </a:r>
            <a:endParaRPr lang="en-GB" dirty="0" smtClean="0"/>
          </a:p>
          <a:p>
            <a:r>
              <a:rPr lang="en-GB" dirty="0" smtClean="0"/>
              <a:t>Sub-zero </a:t>
            </a:r>
            <a:r>
              <a:rPr lang="en-GB" dirty="0"/>
              <a:t>– lower than 0, below freezing. </a:t>
            </a:r>
            <a:endParaRPr lang="en-GB" dirty="0" smtClean="0"/>
          </a:p>
          <a:p>
            <a:r>
              <a:rPr lang="en-GB" dirty="0" smtClean="0"/>
              <a:t>Summit </a:t>
            </a:r>
            <a:r>
              <a:rPr lang="en-GB" dirty="0"/>
              <a:t>– the highest point of a hill or mountain. </a:t>
            </a:r>
            <a:endParaRPr lang="en-GB" dirty="0" smtClean="0"/>
          </a:p>
          <a:p>
            <a:r>
              <a:rPr lang="en-GB" dirty="0" smtClean="0"/>
              <a:t>Tackle </a:t>
            </a:r>
            <a:r>
              <a:rPr lang="en-GB" dirty="0"/>
              <a:t>– making determined efforts to deal with a problem or difficult task. </a:t>
            </a:r>
          </a:p>
        </p:txBody>
      </p:sp>
      <p:pic>
        <p:nvPicPr>
          <p:cNvPr id="4" name="Picture 3"/>
          <p:cNvPicPr>
            <a:picLocks noChangeAspect="1"/>
          </p:cNvPicPr>
          <p:nvPr/>
        </p:nvPicPr>
        <p:blipFill>
          <a:blip r:embed="rId2"/>
          <a:stretch>
            <a:fillRect/>
          </a:stretch>
        </p:blipFill>
        <p:spPr>
          <a:xfrm>
            <a:off x="9966960" y="187468"/>
            <a:ext cx="1640464" cy="2085615"/>
          </a:xfrm>
          <a:prstGeom prst="rect">
            <a:avLst/>
          </a:prstGeom>
        </p:spPr>
      </p:pic>
    </p:spTree>
    <p:extLst>
      <p:ext uri="{BB962C8B-B14F-4D97-AF65-F5344CB8AC3E}">
        <p14:creationId xmlns:p14="http://schemas.microsoft.com/office/powerpoint/2010/main" val="1396589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915</TotalTime>
  <Words>480</Words>
  <Application>Microsoft Office PowerPoint</Application>
  <PresentationFormat>Widescreen</PresentationFormat>
  <Paragraphs>38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British Values</vt:lpstr>
      <vt:lpstr>PowerPoint Presentation</vt:lpstr>
      <vt:lpstr>United Nations Rights of a Child</vt:lpstr>
      <vt:lpstr>Listen, think, share</vt:lpstr>
      <vt:lpstr>Listen, think, share - Answers </vt:lpstr>
      <vt:lpstr>PowerPoint Presentation</vt:lpstr>
      <vt:lpstr>Reflection </vt:lpstr>
      <vt:lpstr>This Week’s Useful Vocabulary</vt:lpstr>
    </vt:vector>
  </TitlesOfParts>
  <Company>Eversley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Williams</dc:creator>
  <cp:lastModifiedBy>Katerina Peel</cp:lastModifiedBy>
  <cp:revision>30</cp:revision>
  <dcterms:created xsi:type="dcterms:W3CDTF">2019-12-02T14:19:45Z</dcterms:created>
  <dcterms:modified xsi:type="dcterms:W3CDTF">2021-02-03T14:14:45Z</dcterms:modified>
</cp:coreProperties>
</file>