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70" r:id="rId3"/>
    <p:sldId id="261" r:id="rId4"/>
    <p:sldId id="262" r:id="rId5"/>
    <p:sldId id="259" r:id="rId6"/>
    <p:sldId id="273" r:id="rId7"/>
    <p:sldId id="276" r:id="rId8"/>
    <p:sldId id="275" r:id="rId9"/>
    <p:sldId id="269" r:id="rId10"/>
    <p:sldId id="271" r:id="rId11"/>
    <p:sldId id="265"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14" autoAdjust="0"/>
    <p:restoredTop sz="94660"/>
  </p:normalViewPr>
  <p:slideViewPr>
    <p:cSldViewPr snapToGrid="0">
      <p:cViewPr varScale="1">
        <p:scale>
          <a:sx n="77" d="100"/>
          <a:sy n="77" d="100"/>
        </p:scale>
        <p:origin x="61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730216C-40E6-4DAE-BCD1-4E5FE16DA1F9}" type="datetimeFigureOut">
              <a:rPr lang="en-GB" smtClean="0"/>
              <a:t>03/02/2021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3F58B6A-916A-4433-A43B-7E0B89FCC4F1}" type="slidenum">
              <a:rPr lang="en-GB" smtClean="0"/>
              <a:t>‹#›</a:t>
            </a:fld>
            <a:endParaRPr lang="en-GB" dirty="0"/>
          </a:p>
        </p:txBody>
      </p:sp>
    </p:spTree>
    <p:extLst>
      <p:ext uri="{BB962C8B-B14F-4D97-AF65-F5344CB8AC3E}">
        <p14:creationId xmlns:p14="http://schemas.microsoft.com/office/powerpoint/2010/main" val="3061545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730216C-40E6-4DAE-BCD1-4E5FE16DA1F9}" type="datetimeFigureOut">
              <a:rPr lang="en-GB" smtClean="0"/>
              <a:t>03/02/2021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3F58B6A-916A-4433-A43B-7E0B89FCC4F1}" type="slidenum">
              <a:rPr lang="en-GB" smtClean="0"/>
              <a:t>‹#›</a:t>
            </a:fld>
            <a:endParaRPr lang="en-GB" dirty="0"/>
          </a:p>
        </p:txBody>
      </p:sp>
    </p:spTree>
    <p:extLst>
      <p:ext uri="{BB962C8B-B14F-4D97-AF65-F5344CB8AC3E}">
        <p14:creationId xmlns:p14="http://schemas.microsoft.com/office/powerpoint/2010/main" val="2590624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730216C-40E6-4DAE-BCD1-4E5FE16DA1F9}" type="datetimeFigureOut">
              <a:rPr lang="en-GB" smtClean="0"/>
              <a:t>03/02/2021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3F58B6A-916A-4433-A43B-7E0B89FCC4F1}" type="slidenum">
              <a:rPr lang="en-GB" smtClean="0"/>
              <a:t>‹#›</a:t>
            </a:fld>
            <a:endParaRPr lang="en-GB" dirty="0"/>
          </a:p>
        </p:txBody>
      </p:sp>
    </p:spTree>
    <p:extLst>
      <p:ext uri="{BB962C8B-B14F-4D97-AF65-F5344CB8AC3E}">
        <p14:creationId xmlns:p14="http://schemas.microsoft.com/office/powerpoint/2010/main" val="3010996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730216C-40E6-4DAE-BCD1-4E5FE16DA1F9}" type="datetimeFigureOut">
              <a:rPr lang="en-GB" smtClean="0"/>
              <a:t>03/02/2021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3F58B6A-916A-4433-A43B-7E0B89FCC4F1}" type="slidenum">
              <a:rPr lang="en-GB" smtClean="0"/>
              <a:t>‹#›</a:t>
            </a:fld>
            <a:endParaRPr lang="en-GB" dirty="0"/>
          </a:p>
        </p:txBody>
      </p:sp>
    </p:spTree>
    <p:extLst>
      <p:ext uri="{BB962C8B-B14F-4D97-AF65-F5344CB8AC3E}">
        <p14:creationId xmlns:p14="http://schemas.microsoft.com/office/powerpoint/2010/main" val="506594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730216C-40E6-4DAE-BCD1-4E5FE16DA1F9}" type="datetimeFigureOut">
              <a:rPr lang="en-GB" smtClean="0"/>
              <a:t>03/02/2021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3F58B6A-916A-4433-A43B-7E0B89FCC4F1}" type="slidenum">
              <a:rPr lang="en-GB" smtClean="0"/>
              <a:t>‹#›</a:t>
            </a:fld>
            <a:endParaRPr lang="en-GB" dirty="0"/>
          </a:p>
        </p:txBody>
      </p:sp>
    </p:spTree>
    <p:extLst>
      <p:ext uri="{BB962C8B-B14F-4D97-AF65-F5344CB8AC3E}">
        <p14:creationId xmlns:p14="http://schemas.microsoft.com/office/powerpoint/2010/main" val="158989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730216C-40E6-4DAE-BCD1-4E5FE16DA1F9}" type="datetimeFigureOut">
              <a:rPr lang="en-GB" smtClean="0"/>
              <a:t>03/02/2021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3F58B6A-916A-4433-A43B-7E0B89FCC4F1}" type="slidenum">
              <a:rPr lang="en-GB" smtClean="0"/>
              <a:t>‹#›</a:t>
            </a:fld>
            <a:endParaRPr lang="en-GB" dirty="0"/>
          </a:p>
        </p:txBody>
      </p:sp>
    </p:spTree>
    <p:extLst>
      <p:ext uri="{BB962C8B-B14F-4D97-AF65-F5344CB8AC3E}">
        <p14:creationId xmlns:p14="http://schemas.microsoft.com/office/powerpoint/2010/main" val="846745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730216C-40E6-4DAE-BCD1-4E5FE16DA1F9}" type="datetimeFigureOut">
              <a:rPr lang="en-GB" smtClean="0"/>
              <a:t>03/02/2021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3F58B6A-916A-4433-A43B-7E0B89FCC4F1}" type="slidenum">
              <a:rPr lang="en-GB" smtClean="0"/>
              <a:t>‹#›</a:t>
            </a:fld>
            <a:endParaRPr lang="en-GB" dirty="0"/>
          </a:p>
        </p:txBody>
      </p:sp>
    </p:spTree>
    <p:extLst>
      <p:ext uri="{BB962C8B-B14F-4D97-AF65-F5344CB8AC3E}">
        <p14:creationId xmlns:p14="http://schemas.microsoft.com/office/powerpoint/2010/main" val="3113076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730216C-40E6-4DAE-BCD1-4E5FE16DA1F9}" type="datetimeFigureOut">
              <a:rPr lang="en-GB" smtClean="0"/>
              <a:t>03/02/2021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3F58B6A-916A-4433-A43B-7E0B89FCC4F1}" type="slidenum">
              <a:rPr lang="en-GB" smtClean="0"/>
              <a:t>‹#›</a:t>
            </a:fld>
            <a:endParaRPr lang="en-GB" dirty="0"/>
          </a:p>
        </p:txBody>
      </p:sp>
    </p:spTree>
    <p:extLst>
      <p:ext uri="{BB962C8B-B14F-4D97-AF65-F5344CB8AC3E}">
        <p14:creationId xmlns:p14="http://schemas.microsoft.com/office/powerpoint/2010/main" val="1704306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30216C-40E6-4DAE-BCD1-4E5FE16DA1F9}" type="datetimeFigureOut">
              <a:rPr lang="en-GB" smtClean="0"/>
              <a:t>03/02/2021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3F58B6A-916A-4433-A43B-7E0B89FCC4F1}" type="slidenum">
              <a:rPr lang="en-GB" smtClean="0"/>
              <a:t>‹#›</a:t>
            </a:fld>
            <a:endParaRPr lang="en-GB" dirty="0"/>
          </a:p>
        </p:txBody>
      </p:sp>
    </p:spTree>
    <p:extLst>
      <p:ext uri="{BB962C8B-B14F-4D97-AF65-F5344CB8AC3E}">
        <p14:creationId xmlns:p14="http://schemas.microsoft.com/office/powerpoint/2010/main" val="408547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730216C-40E6-4DAE-BCD1-4E5FE16DA1F9}" type="datetimeFigureOut">
              <a:rPr lang="en-GB" smtClean="0"/>
              <a:t>03/02/2021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3F58B6A-916A-4433-A43B-7E0B89FCC4F1}" type="slidenum">
              <a:rPr lang="en-GB" smtClean="0"/>
              <a:t>‹#›</a:t>
            </a:fld>
            <a:endParaRPr lang="en-GB" dirty="0"/>
          </a:p>
        </p:txBody>
      </p:sp>
    </p:spTree>
    <p:extLst>
      <p:ext uri="{BB962C8B-B14F-4D97-AF65-F5344CB8AC3E}">
        <p14:creationId xmlns:p14="http://schemas.microsoft.com/office/powerpoint/2010/main" val="1441194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730216C-40E6-4DAE-BCD1-4E5FE16DA1F9}" type="datetimeFigureOut">
              <a:rPr lang="en-GB" smtClean="0"/>
              <a:t>03/02/2021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3F58B6A-916A-4433-A43B-7E0B89FCC4F1}" type="slidenum">
              <a:rPr lang="en-GB" smtClean="0"/>
              <a:t>‹#›</a:t>
            </a:fld>
            <a:endParaRPr lang="en-GB" dirty="0"/>
          </a:p>
        </p:txBody>
      </p:sp>
    </p:spTree>
    <p:extLst>
      <p:ext uri="{BB962C8B-B14F-4D97-AF65-F5344CB8AC3E}">
        <p14:creationId xmlns:p14="http://schemas.microsoft.com/office/powerpoint/2010/main" val="1573472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30216C-40E6-4DAE-BCD1-4E5FE16DA1F9}" type="datetimeFigureOut">
              <a:rPr lang="en-GB" smtClean="0"/>
              <a:t>03/02/2021</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F58B6A-916A-4433-A43B-7E0B89FCC4F1}" type="slidenum">
              <a:rPr lang="en-GB" smtClean="0"/>
              <a:t>‹#›</a:t>
            </a:fld>
            <a:endParaRPr lang="en-GB" dirty="0"/>
          </a:p>
        </p:txBody>
      </p:sp>
    </p:spTree>
    <p:extLst>
      <p:ext uri="{BB962C8B-B14F-4D97-AF65-F5344CB8AC3E}">
        <p14:creationId xmlns:p14="http://schemas.microsoft.com/office/powerpoint/2010/main" val="2087597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b="1" dirty="0" smtClean="0"/>
              <a:t>British Values</a:t>
            </a:r>
            <a:endParaRPr lang="en-GB" sz="5400" b="1" dirty="0"/>
          </a:p>
        </p:txBody>
      </p:sp>
      <p:sp>
        <p:nvSpPr>
          <p:cNvPr id="3" name="Content Placeholder 2"/>
          <p:cNvSpPr>
            <a:spLocks noGrp="1"/>
          </p:cNvSpPr>
          <p:nvPr>
            <p:ph idx="1"/>
          </p:nvPr>
        </p:nvSpPr>
        <p:spPr>
          <a:xfrm>
            <a:off x="838200" y="2219497"/>
            <a:ext cx="10515600" cy="3999029"/>
          </a:xfrm>
        </p:spPr>
        <p:txBody>
          <a:bodyPr>
            <a:normAutofit fontScale="85000" lnSpcReduction="20000"/>
          </a:bodyPr>
          <a:lstStyle/>
          <a:p>
            <a:pPr marL="0" indent="0" algn="ctr">
              <a:buNone/>
            </a:pPr>
            <a:r>
              <a:rPr lang="en-GB" sz="5400" dirty="0"/>
              <a:t>28th September – </a:t>
            </a:r>
            <a:r>
              <a:rPr lang="en-GB" sz="5400" dirty="0" smtClean="0"/>
              <a:t>4th October</a:t>
            </a:r>
          </a:p>
          <a:p>
            <a:pPr marL="0" indent="0" algn="ctr">
              <a:buNone/>
            </a:pPr>
            <a:r>
              <a:rPr lang="en-GB" sz="5400" dirty="0" smtClean="0"/>
              <a:t> </a:t>
            </a:r>
            <a:r>
              <a:rPr lang="en-GB" sz="5400" dirty="0"/>
              <a:t>The Rule of Law </a:t>
            </a:r>
            <a:endParaRPr lang="en-GB" sz="5400" dirty="0" smtClean="0"/>
          </a:p>
          <a:p>
            <a:pPr marL="0" indent="0" algn="ctr">
              <a:buNone/>
            </a:pPr>
            <a:r>
              <a:rPr lang="en-GB" sz="5400" dirty="0" smtClean="0"/>
              <a:t>There </a:t>
            </a:r>
            <a:r>
              <a:rPr lang="en-GB" sz="5400" dirty="0"/>
              <a:t>are many new rules and laws that have been introduced to keep us safe during the Covid-19 pandemic. It’s important to understand why these rules have been made and how they help us.</a:t>
            </a:r>
            <a:endParaRPr lang="en-GB" sz="5400" b="1" dirty="0" smtClean="0"/>
          </a:p>
        </p:txBody>
      </p:sp>
      <p:pic>
        <p:nvPicPr>
          <p:cNvPr id="5" name="Picture 4"/>
          <p:cNvPicPr>
            <a:picLocks noChangeAspect="1"/>
          </p:cNvPicPr>
          <p:nvPr/>
        </p:nvPicPr>
        <p:blipFill>
          <a:blip r:embed="rId2"/>
          <a:stretch>
            <a:fillRect/>
          </a:stretch>
        </p:blipFill>
        <p:spPr>
          <a:xfrm>
            <a:off x="166182" y="365125"/>
            <a:ext cx="3499407" cy="1749704"/>
          </a:xfrm>
          <a:prstGeom prst="rect">
            <a:avLst/>
          </a:prstGeom>
        </p:spPr>
      </p:pic>
      <p:pic>
        <p:nvPicPr>
          <p:cNvPr id="6" name="Picture 5"/>
          <p:cNvPicPr>
            <a:picLocks noChangeAspect="1"/>
          </p:cNvPicPr>
          <p:nvPr/>
        </p:nvPicPr>
        <p:blipFill>
          <a:blip r:embed="rId2"/>
          <a:stretch>
            <a:fillRect/>
          </a:stretch>
        </p:blipFill>
        <p:spPr>
          <a:xfrm>
            <a:off x="8405113" y="277478"/>
            <a:ext cx="3499407" cy="1749704"/>
          </a:xfrm>
          <a:prstGeom prst="rect">
            <a:avLst/>
          </a:prstGeom>
        </p:spPr>
      </p:pic>
    </p:spTree>
    <p:extLst>
      <p:ext uri="{BB962C8B-B14F-4D97-AF65-F5344CB8AC3E}">
        <p14:creationId xmlns:p14="http://schemas.microsoft.com/office/powerpoint/2010/main" val="2251245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Key Stage </a:t>
            </a:r>
            <a:r>
              <a:rPr lang="en-GB" b="1" dirty="0" smtClean="0"/>
              <a:t>2 </a:t>
            </a:r>
            <a:r>
              <a:rPr lang="en-GB" b="1" dirty="0"/>
              <a:t>– Follow Up Work </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dirty="0"/>
              <a:t>Focus on this week’s main question</a:t>
            </a:r>
            <a:r>
              <a:rPr lang="en-GB" dirty="0" smtClean="0"/>
              <a:t>.</a:t>
            </a:r>
          </a:p>
          <a:p>
            <a:pPr marL="0" indent="0">
              <a:buNone/>
            </a:pPr>
            <a:r>
              <a:rPr lang="en-GB" dirty="0" smtClean="0"/>
              <a:t> </a:t>
            </a:r>
            <a:r>
              <a:rPr lang="en-GB" dirty="0"/>
              <a:t>Write the statement ‘You should always report those who aren’t following the rules’ on the board. </a:t>
            </a:r>
            <a:endParaRPr lang="en-GB" dirty="0" smtClean="0"/>
          </a:p>
          <a:p>
            <a:pPr marL="0" indent="0">
              <a:buNone/>
            </a:pPr>
            <a:r>
              <a:rPr lang="en-GB" dirty="0" smtClean="0"/>
              <a:t>• </a:t>
            </a:r>
            <a:r>
              <a:rPr lang="en-GB" dirty="0"/>
              <a:t>Share your opinion. </a:t>
            </a:r>
            <a:endParaRPr lang="en-GB" dirty="0" smtClean="0"/>
          </a:p>
          <a:p>
            <a:pPr marL="0" indent="0">
              <a:buNone/>
            </a:pPr>
            <a:r>
              <a:rPr lang="en-GB" dirty="0" smtClean="0"/>
              <a:t>• </a:t>
            </a:r>
            <a:r>
              <a:rPr lang="en-GB" dirty="0"/>
              <a:t>Does everybody agree with you</a:t>
            </a:r>
            <a:r>
              <a:rPr lang="en-GB" dirty="0" smtClean="0"/>
              <a:t>?</a:t>
            </a:r>
          </a:p>
          <a:p>
            <a:pPr marL="0" indent="0">
              <a:buNone/>
            </a:pPr>
            <a:r>
              <a:rPr lang="en-GB" dirty="0" smtClean="0"/>
              <a:t> </a:t>
            </a:r>
            <a:r>
              <a:rPr lang="en-GB" dirty="0"/>
              <a:t>• Do the circumstances surrounding the rule break alter whether it should be reported or not? Share children’s opinions and responses</a:t>
            </a:r>
            <a:r>
              <a:rPr lang="en-GB" dirty="0" smtClean="0"/>
              <a:t>.</a:t>
            </a:r>
          </a:p>
          <a:p>
            <a:pPr marL="0" indent="0">
              <a:buNone/>
            </a:pPr>
            <a:r>
              <a:rPr lang="en-GB" dirty="0" smtClean="0"/>
              <a:t> </a:t>
            </a:r>
            <a:r>
              <a:rPr lang="en-GB" dirty="0"/>
              <a:t>• Create a list of points both for and against. You could then have a formal debate or use their ideas to write an argument or discussion text. </a:t>
            </a:r>
            <a:endParaRPr lang="en-GB" b="1" dirty="0"/>
          </a:p>
        </p:txBody>
      </p:sp>
      <p:pic>
        <p:nvPicPr>
          <p:cNvPr id="6" name="Picture 5"/>
          <p:cNvPicPr>
            <a:picLocks noChangeAspect="1"/>
          </p:cNvPicPr>
          <p:nvPr/>
        </p:nvPicPr>
        <p:blipFill>
          <a:blip r:embed="rId2"/>
          <a:stretch>
            <a:fillRect/>
          </a:stretch>
        </p:blipFill>
        <p:spPr>
          <a:xfrm>
            <a:off x="7915794" y="300038"/>
            <a:ext cx="3276600" cy="1390650"/>
          </a:xfrm>
          <a:prstGeom prst="rect">
            <a:avLst/>
          </a:prstGeom>
        </p:spPr>
      </p:pic>
    </p:spTree>
    <p:extLst>
      <p:ext uri="{BB962C8B-B14F-4D97-AF65-F5344CB8AC3E}">
        <p14:creationId xmlns:p14="http://schemas.microsoft.com/office/powerpoint/2010/main" val="2321492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dirty="0" smtClean="0"/>
              <a:t>Reflection </a:t>
            </a:r>
            <a:endParaRPr lang="en-GB" sz="6000" b="1" dirty="0"/>
          </a:p>
        </p:txBody>
      </p:sp>
      <p:sp>
        <p:nvSpPr>
          <p:cNvPr id="3" name="Content Placeholder 2"/>
          <p:cNvSpPr>
            <a:spLocks noGrp="1"/>
          </p:cNvSpPr>
          <p:nvPr>
            <p:ph idx="1"/>
          </p:nvPr>
        </p:nvSpPr>
        <p:spPr>
          <a:xfrm>
            <a:off x="838200" y="2252749"/>
            <a:ext cx="10515600" cy="3924214"/>
          </a:xfrm>
        </p:spPr>
        <p:txBody>
          <a:bodyPr>
            <a:normAutofit/>
          </a:bodyPr>
          <a:lstStyle/>
          <a:p>
            <a:pPr marL="0" indent="0">
              <a:buNone/>
            </a:pPr>
            <a:r>
              <a:rPr lang="en-GB" sz="4800" dirty="0"/>
              <a:t>There are many rules we follow in many aspects of our lives. We can choose to find out about these rules and we can choose to follow them.</a:t>
            </a:r>
          </a:p>
        </p:txBody>
      </p:sp>
      <p:pic>
        <p:nvPicPr>
          <p:cNvPr id="5" name="Picture 4"/>
          <p:cNvPicPr>
            <a:picLocks noChangeAspect="1"/>
          </p:cNvPicPr>
          <p:nvPr/>
        </p:nvPicPr>
        <p:blipFill>
          <a:blip r:embed="rId2"/>
          <a:stretch>
            <a:fillRect/>
          </a:stretch>
        </p:blipFill>
        <p:spPr>
          <a:xfrm>
            <a:off x="8286750" y="263525"/>
            <a:ext cx="2933700" cy="1562100"/>
          </a:xfrm>
          <a:prstGeom prst="rect">
            <a:avLst/>
          </a:prstGeom>
        </p:spPr>
      </p:pic>
    </p:spTree>
    <p:extLst>
      <p:ext uri="{BB962C8B-B14F-4D97-AF65-F5344CB8AC3E}">
        <p14:creationId xmlns:p14="http://schemas.microsoft.com/office/powerpoint/2010/main" val="4090551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This Week’s Useful Vocabulary</a:t>
            </a:r>
          </a:p>
        </p:txBody>
      </p:sp>
      <p:sp>
        <p:nvSpPr>
          <p:cNvPr id="3" name="Content Placeholder 2"/>
          <p:cNvSpPr>
            <a:spLocks noGrp="1"/>
          </p:cNvSpPr>
          <p:nvPr>
            <p:ph idx="1"/>
          </p:nvPr>
        </p:nvSpPr>
        <p:spPr>
          <a:xfrm>
            <a:off x="838200" y="1948324"/>
            <a:ext cx="10515600" cy="4361641"/>
          </a:xfrm>
        </p:spPr>
        <p:txBody>
          <a:bodyPr>
            <a:normAutofit lnSpcReduction="10000"/>
          </a:bodyPr>
          <a:lstStyle/>
          <a:p>
            <a:r>
              <a:rPr lang="en-GB" dirty="0"/>
              <a:t>Announce – tell people about something publicly or officially. </a:t>
            </a:r>
            <a:endParaRPr lang="en-GB" dirty="0" smtClean="0"/>
          </a:p>
          <a:p>
            <a:r>
              <a:rPr lang="en-GB" dirty="0" smtClean="0"/>
              <a:t>Deliberately </a:t>
            </a:r>
            <a:r>
              <a:rPr lang="en-GB" dirty="0"/>
              <a:t>– to do something on purpose; consciously or intentionally</a:t>
            </a:r>
            <a:r>
              <a:rPr lang="en-GB" dirty="0" smtClean="0"/>
              <a:t>.</a:t>
            </a:r>
          </a:p>
          <a:p>
            <a:r>
              <a:rPr lang="en-GB" dirty="0" smtClean="0"/>
              <a:t>Enforce </a:t>
            </a:r>
            <a:r>
              <a:rPr lang="en-GB" dirty="0"/>
              <a:t>– make sure a rule or a law is obeyed. </a:t>
            </a:r>
            <a:endParaRPr lang="en-GB" dirty="0" smtClean="0"/>
          </a:p>
          <a:p>
            <a:r>
              <a:rPr lang="en-GB" dirty="0" smtClean="0"/>
              <a:t>Pandemic </a:t>
            </a:r>
            <a:r>
              <a:rPr lang="en-GB" dirty="0"/>
              <a:t>– an outbreak of disease that has spread over several countries or the world. </a:t>
            </a:r>
            <a:endParaRPr lang="en-GB" dirty="0" smtClean="0"/>
          </a:p>
          <a:p>
            <a:r>
              <a:rPr lang="en-GB" dirty="0" smtClean="0"/>
              <a:t>Scheme </a:t>
            </a:r>
            <a:r>
              <a:rPr lang="en-GB" dirty="0"/>
              <a:t>– a large-scale plan or arrangement created by a government or other organisation. </a:t>
            </a:r>
            <a:endParaRPr lang="en-GB" dirty="0" smtClean="0"/>
          </a:p>
          <a:p>
            <a:r>
              <a:rPr lang="en-GB" dirty="0" smtClean="0"/>
              <a:t>Volunteer </a:t>
            </a:r>
            <a:r>
              <a:rPr lang="en-GB" dirty="0"/>
              <a:t>– someone who works without being paid because they want to do it.</a:t>
            </a:r>
          </a:p>
        </p:txBody>
      </p:sp>
      <p:pic>
        <p:nvPicPr>
          <p:cNvPr id="4" name="Picture 3"/>
          <p:cNvPicPr>
            <a:picLocks noChangeAspect="1"/>
          </p:cNvPicPr>
          <p:nvPr/>
        </p:nvPicPr>
        <p:blipFill>
          <a:blip r:embed="rId2"/>
          <a:stretch>
            <a:fillRect/>
          </a:stretch>
        </p:blipFill>
        <p:spPr>
          <a:xfrm>
            <a:off x="9254751" y="107487"/>
            <a:ext cx="1734676" cy="1840837"/>
          </a:xfrm>
          <a:prstGeom prst="rect">
            <a:avLst/>
          </a:prstGeom>
        </p:spPr>
      </p:pic>
    </p:spTree>
    <p:extLst>
      <p:ext uri="{BB962C8B-B14F-4D97-AF65-F5344CB8AC3E}">
        <p14:creationId xmlns:p14="http://schemas.microsoft.com/office/powerpoint/2010/main" val="1396589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750" y="99752"/>
            <a:ext cx="10096500" cy="6641869"/>
          </a:xfrm>
          <a:prstGeom prst="rect">
            <a:avLst/>
          </a:prstGeom>
        </p:spPr>
      </p:pic>
    </p:spTree>
    <p:extLst>
      <p:ext uri="{BB962C8B-B14F-4D97-AF65-F5344CB8AC3E}">
        <p14:creationId xmlns:p14="http://schemas.microsoft.com/office/powerpoint/2010/main" val="1262673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dirty="0"/>
              <a:t>What </a:t>
            </a:r>
            <a:r>
              <a:rPr lang="en-GB" sz="6000" b="1" dirty="0" smtClean="0"/>
              <a:t>is in the </a:t>
            </a:r>
            <a:r>
              <a:rPr lang="en-GB" sz="6000" b="1" dirty="0"/>
              <a:t>news?</a:t>
            </a:r>
          </a:p>
        </p:txBody>
      </p:sp>
      <p:sp>
        <p:nvSpPr>
          <p:cNvPr id="3" name="Content Placeholder 2"/>
          <p:cNvSpPr>
            <a:spLocks noGrp="1"/>
          </p:cNvSpPr>
          <p:nvPr>
            <p:ph idx="1"/>
          </p:nvPr>
        </p:nvSpPr>
        <p:spPr/>
        <p:txBody>
          <a:bodyPr>
            <a:normAutofit fontScale="92500" lnSpcReduction="20000"/>
          </a:bodyPr>
          <a:lstStyle/>
          <a:p>
            <a:pPr marL="0" indent="0" algn="ctr">
              <a:buNone/>
            </a:pPr>
            <a:r>
              <a:rPr lang="en-GB" sz="4800" dirty="0"/>
              <a:t>It has been announced by Prime Minister, Boris Johnson, that </a:t>
            </a:r>
            <a:r>
              <a:rPr lang="en-GB" sz="4800" dirty="0" err="1"/>
              <a:t>Covid</a:t>
            </a:r>
            <a:r>
              <a:rPr lang="en-GB" sz="4800" dirty="0"/>
              <a:t> marshals will be introduced in towns and city centres in parts of the UK, to help ensure social distancing rules are followed. He believes that the public want to see ‘stronger enforcement’ of the rules. The government said marshals can either be volunteers or existing members of council staff from local governments. </a:t>
            </a:r>
            <a:endParaRPr lang="en-GB" sz="4800" b="1" dirty="0" smtClean="0"/>
          </a:p>
        </p:txBody>
      </p:sp>
    </p:spTree>
    <p:extLst>
      <p:ext uri="{BB962C8B-B14F-4D97-AF65-F5344CB8AC3E}">
        <p14:creationId xmlns:p14="http://schemas.microsoft.com/office/powerpoint/2010/main" val="4237039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629930"/>
          </a:xfrm>
        </p:spPr>
        <p:txBody>
          <a:bodyPr/>
          <a:lstStyle/>
          <a:p>
            <a:r>
              <a:rPr lang="en-GB" b="1" dirty="0" smtClean="0"/>
              <a:t>Key Stage 1- </a:t>
            </a:r>
            <a:r>
              <a:rPr lang="en-GB" b="1" dirty="0"/>
              <a:t>Where are some of </a:t>
            </a:r>
            <a:r>
              <a:rPr lang="en-GB" b="1" dirty="0" smtClean="0"/>
              <a:t/>
            </a:r>
            <a:br>
              <a:rPr lang="en-GB" b="1" dirty="0" smtClean="0"/>
            </a:br>
            <a:r>
              <a:rPr lang="en-GB" b="1" dirty="0" smtClean="0"/>
              <a:t>the </a:t>
            </a:r>
            <a:r>
              <a:rPr lang="en-GB" b="1" dirty="0"/>
              <a:t>places we have rules? </a:t>
            </a:r>
          </a:p>
        </p:txBody>
      </p:sp>
      <p:sp>
        <p:nvSpPr>
          <p:cNvPr id="4" name="Rectangle 3"/>
          <p:cNvSpPr/>
          <p:nvPr/>
        </p:nvSpPr>
        <p:spPr>
          <a:xfrm>
            <a:off x="955964" y="2828836"/>
            <a:ext cx="10615352" cy="2554545"/>
          </a:xfrm>
          <a:prstGeom prst="rect">
            <a:avLst/>
          </a:prstGeom>
        </p:spPr>
        <p:txBody>
          <a:bodyPr wrap="square">
            <a:spAutoFit/>
          </a:bodyPr>
          <a:lstStyle/>
          <a:p>
            <a:r>
              <a:rPr lang="en-GB" sz="4000" dirty="0" smtClean="0"/>
              <a:t>Have </a:t>
            </a:r>
            <a:r>
              <a:rPr lang="en-GB" sz="4000" dirty="0"/>
              <a:t>you ever had to follow any rules? What were they? </a:t>
            </a:r>
            <a:endParaRPr lang="en-GB" sz="4000" dirty="0" smtClean="0"/>
          </a:p>
          <a:p>
            <a:r>
              <a:rPr lang="en-GB" sz="4000" dirty="0" smtClean="0"/>
              <a:t>• </a:t>
            </a:r>
            <a:r>
              <a:rPr lang="en-GB" sz="4000" dirty="0"/>
              <a:t>R</a:t>
            </a:r>
            <a:r>
              <a:rPr lang="en-GB" sz="4000" dirty="0" smtClean="0"/>
              <a:t>ules </a:t>
            </a:r>
            <a:r>
              <a:rPr lang="en-GB" sz="4000" dirty="0"/>
              <a:t>are instructions that tell you what you are allowed to do and what you are not allowed to do. </a:t>
            </a:r>
          </a:p>
        </p:txBody>
      </p:sp>
      <p:pic>
        <p:nvPicPr>
          <p:cNvPr id="5" name="Picture 4"/>
          <p:cNvPicPr>
            <a:picLocks noChangeAspect="1"/>
          </p:cNvPicPr>
          <p:nvPr/>
        </p:nvPicPr>
        <p:blipFill>
          <a:blip r:embed="rId2"/>
          <a:stretch>
            <a:fillRect/>
          </a:stretch>
        </p:blipFill>
        <p:spPr>
          <a:xfrm>
            <a:off x="8515350" y="458672"/>
            <a:ext cx="2838450" cy="1609725"/>
          </a:xfrm>
          <a:prstGeom prst="rect">
            <a:avLst/>
          </a:prstGeom>
        </p:spPr>
      </p:pic>
    </p:spTree>
    <p:extLst>
      <p:ext uri="{BB962C8B-B14F-4D97-AF65-F5344CB8AC3E}">
        <p14:creationId xmlns:p14="http://schemas.microsoft.com/office/powerpoint/2010/main" val="1598747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494522" y="4193443"/>
            <a:ext cx="11457991" cy="369332"/>
          </a:xfrm>
          <a:prstGeom prst="rect">
            <a:avLst/>
          </a:prstGeom>
        </p:spPr>
        <p:txBody>
          <a:bodyPr wrap="square">
            <a:spAutoFit/>
          </a:bodyPr>
          <a:lstStyle/>
          <a:p>
            <a:endParaRPr lang="en-GB" dirty="0"/>
          </a:p>
        </p:txBody>
      </p:sp>
      <p:sp>
        <p:nvSpPr>
          <p:cNvPr id="3" name="Content Placeholder 2"/>
          <p:cNvSpPr>
            <a:spLocks noGrp="1"/>
          </p:cNvSpPr>
          <p:nvPr>
            <p:ph idx="1"/>
          </p:nvPr>
        </p:nvSpPr>
        <p:spPr>
          <a:xfrm>
            <a:off x="896389" y="1681281"/>
            <a:ext cx="10515600" cy="4351338"/>
          </a:xfrm>
        </p:spPr>
        <p:txBody>
          <a:bodyPr>
            <a:normAutofit/>
          </a:bodyPr>
          <a:lstStyle/>
          <a:p>
            <a:pPr marL="0" indent="0">
              <a:buNone/>
            </a:pPr>
            <a:endParaRPr lang="en-GB" sz="2400" dirty="0"/>
          </a:p>
          <a:p>
            <a:pPr marL="0" indent="0">
              <a:buNone/>
            </a:pPr>
            <a:r>
              <a:rPr lang="en-GB" sz="2400" dirty="0"/>
              <a:t> </a:t>
            </a:r>
            <a:endParaRPr lang="en-GB" sz="2400" dirty="0" smtClean="0"/>
          </a:p>
          <a:p>
            <a:pPr marL="0" indent="0">
              <a:buNone/>
            </a:pPr>
            <a:endParaRPr lang="en-GB" sz="2400" dirty="0"/>
          </a:p>
          <a:p>
            <a:pPr marL="0" indent="0">
              <a:buNone/>
            </a:pPr>
            <a:endParaRPr lang="en-GB" sz="2400" dirty="0" smtClean="0"/>
          </a:p>
          <a:p>
            <a:pPr marL="0" indent="0">
              <a:buNone/>
            </a:pPr>
            <a:endParaRPr lang="en-GB" sz="2400" dirty="0"/>
          </a:p>
          <a:p>
            <a:pPr marL="0" indent="0">
              <a:buNone/>
            </a:pPr>
            <a:endParaRPr lang="en-GB" sz="2400" dirty="0"/>
          </a:p>
        </p:txBody>
      </p:sp>
      <p:sp>
        <p:nvSpPr>
          <p:cNvPr id="18" name="Rounded Rectangle 17"/>
          <p:cNvSpPr/>
          <p:nvPr/>
        </p:nvSpPr>
        <p:spPr>
          <a:xfrm>
            <a:off x="853439" y="1664785"/>
            <a:ext cx="2086495" cy="237208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When I go to the swimming pool, one of the rules I have to follow is no running.</a:t>
            </a:r>
          </a:p>
        </p:txBody>
      </p:sp>
      <p:sp>
        <p:nvSpPr>
          <p:cNvPr id="20" name="Rounded Rectangle 19"/>
          <p:cNvSpPr/>
          <p:nvPr/>
        </p:nvSpPr>
        <p:spPr>
          <a:xfrm>
            <a:off x="6560451" y="1532762"/>
            <a:ext cx="2151287" cy="211820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We have to stick to the path on one of my favourite walks.</a:t>
            </a:r>
          </a:p>
        </p:txBody>
      </p:sp>
      <p:sp>
        <p:nvSpPr>
          <p:cNvPr id="21" name="Rounded Rectangle 20"/>
          <p:cNvSpPr/>
          <p:nvPr/>
        </p:nvSpPr>
        <p:spPr>
          <a:xfrm>
            <a:off x="3918939" y="3669203"/>
            <a:ext cx="2793077" cy="126791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We love playing games in our family. We make sure we follow the rules, so our game is fair.</a:t>
            </a:r>
          </a:p>
        </p:txBody>
      </p:sp>
      <p:sp>
        <p:nvSpPr>
          <p:cNvPr id="28" name="Rounded Rectangle 27"/>
          <p:cNvSpPr/>
          <p:nvPr/>
        </p:nvSpPr>
        <p:spPr>
          <a:xfrm>
            <a:off x="412938" y="4932662"/>
            <a:ext cx="2468478" cy="152345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Can you think of any other places where we might have to follow rules? </a:t>
            </a:r>
          </a:p>
        </p:txBody>
      </p:sp>
      <p:sp>
        <p:nvSpPr>
          <p:cNvPr id="29" name="Rounded Rectangle 28"/>
          <p:cNvSpPr/>
          <p:nvPr/>
        </p:nvSpPr>
        <p:spPr>
          <a:xfrm>
            <a:off x="9550696" y="3170524"/>
            <a:ext cx="2086495" cy="177085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One of the rules we have at home is to take our shoes off inside. This keeps our carpets clean. </a:t>
            </a:r>
          </a:p>
        </p:txBody>
      </p:sp>
      <p:pic>
        <p:nvPicPr>
          <p:cNvPr id="2" name="Picture 1"/>
          <p:cNvPicPr>
            <a:picLocks noChangeAspect="1"/>
          </p:cNvPicPr>
          <p:nvPr/>
        </p:nvPicPr>
        <p:blipFill>
          <a:blip r:embed="rId2"/>
          <a:stretch>
            <a:fillRect/>
          </a:stretch>
        </p:blipFill>
        <p:spPr>
          <a:xfrm>
            <a:off x="2982884" y="1398277"/>
            <a:ext cx="2495550" cy="1828800"/>
          </a:xfrm>
          <a:prstGeom prst="rect">
            <a:avLst/>
          </a:prstGeom>
        </p:spPr>
      </p:pic>
      <p:pic>
        <p:nvPicPr>
          <p:cNvPr id="4" name="Picture 3"/>
          <p:cNvPicPr>
            <a:picLocks noChangeAspect="1"/>
          </p:cNvPicPr>
          <p:nvPr/>
        </p:nvPicPr>
        <p:blipFill>
          <a:blip r:embed="rId3"/>
          <a:stretch>
            <a:fillRect/>
          </a:stretch>
        </p:blipFill>
        <p:spPr>
          <a:xfrm>
            <a:off x="8963977" y="1229043"/>
            <a:ext cx="2143125" cy="1609725"/>
          </a:xfrm>
          <a:prstGeom prst="rect">
            <a:avLst/>
          </a:prstGeom>
        </p:spPr>
      </p:pic>
      <p:pic>
        <p:nvPicPr>
          <p:cNvPr id="6" name="Picture 5"/>
          <p:cNvPicPr>
            <a:picLocks noChangeAspect="1"/>
          </p:cNvPicPr>
          <p:nvPr/>
        </p:nvPicPr>
        <p:blipFill>
          <a:blip r:embed="rId4"/>
          <a:stretch>
            <a:fillRect/>
          </a:stretch>
        </p:blipFill>
        <p:spPr>
          <a:xfrm>
            <a:off x="7749539" y="4962073"/>
            <a:ext cx="2428875" cy="1593741"/>
          </a:xfrm>
          <a:prstGeom prst="rect">
            <a:avLst/>
          </a:prstGeom>
        </p:spPr>
      </p:pic>
      <p:pic>
        <p:nvPicPr>
          <p:cNvPr id="10" name="Picture 9"/>
          <p:cNvPicPr>
            <a:picLocks noChangeAspect="1"/>
          </p:cNvPicPr>
          <p:nvPr/>
        </p:nvPicPr>
        <p:blipFill>
          <a:blip r:embed="rId5"/>
          <a:stretch>
            <a:fillRect/>
          </a:stretch>
        </p:blipFill>
        <p:spPr>
          <a:xfrm>
            <a:off x="3425327" y="5087015"/>
            <a:ext cx="2952750" cy="1552575"/>
          </a:xfrm>
          <a:prstGeom prst="rect">
            <a:avLst/>
          </a:prstGeom>
        </p:spPr>
      </p:pic>
      <p:sp>
        <p:nvSpPr>
          <p:cNvPr id="11" name="Rectangle 10"/>
          <p:cNvSpPr/>
          <p:nvPr/>
        </p:nvSpPr>
        <p:spPr>
          <a:xfrm>
            <a:off x="896389" y="345096"/>
            <a:ext cx="10740802" cy="830997"/>
          </a:xfrm>
          <a:prstGeom prst="rect">
            <a:avLst/>
          </a:prstGeom>
        </p:spPr>
        <p:txBody>
          <a:bodyPr wrap="square">
            <a:spAutoFit/>
          </a:bodyPr>
          <a:lstStyle/>
          <a:p>
            <a:r>
              <a:rPr lang="en-GB" sz="2400" b="1" dirty="0" smtClean="0"/>
              <a:t>Key Stage 1-Look </a:t>
            </a:r>
            <a:r>
              <a:rPr lang="en-GB" sz="2400" b="1" dirty="0"/>
              <a:t>at the resource below, where some children share some of the rules they have to follow.</a:t>
            </a:r>
          </a:p>
        </p:txBody>
      </p:sp>
    </p:spTree>
    <p:extLst>
      <p:ext uri="{BB962C8B-B14F-4D97-AF65-F5344CB8AC3E}">
        <p14:creationId xmlns:p14="http://schemas.microsoft.com/office/powerpoint/2010/main" val="2307220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Key Stage </a:t>
            </a:r>
            <a:r>
              <a:rPr lang="en-GB" b="1" dirty="0" smtClean="0"/>
              <a:t>2-</a:t>
            </a:r>
            <a:r>
              <a:rPr lang="en-GB" b="1" dirty="0"/>
              <a:t>How can we keep everyone updated when rules change? </a:t>
            </a:r>
          </a:p>
        </p:txBody>
      </p:sp>
      <p:sp>
        <p:nvSpPr>
          <p:cNvPr id="3" name="Content Placeholder 2"/>
          <p:cNvSpPr>
            <a:spLocks noGrp="1"/>
          </p:cNvSpPr>
          <p:nvPr>
            <p:ph idx="1"/>
          </p:nvPr>
        </p:nvSpPr>
        <p:spPr/>
        <p:txBody>
          <a:bodyPr>
            <a:normAutofit fontScale="85000" lnSpcReduction="20000"/>
          </a:bodyPr>
          <a:lstStyle/>
          <a:p>
            <a:pPr marL="0" indent="0">
              <a:buNone/>
            </a:pPr>
            <a:r>
              <a:rPr lang="en-GB" sz="4000" dirty="0" smtClean="0"/>
              <a:t>Some </a:t>
            </a:r>
            <a:r>
              <a:rPr lang="en-GB" sz="4000" dirty="0"/>
              <a:t>rules we might follow in our lives e.g. rules at school, home, when we play games, laws. </a:t>
            </a:r>
            <a:endParaRPr lang="en-GB" sz="4000" dirty="0" smtClean="0"/>
          </a:p>
          <a:p>
            <a:pPr marL="0" indent="0">
              <a:buNone/>
            </a:pPr>
            <a:r>
              <a:rPr lang="en-GB" sz="4000" dirty="0" smtClean="0"/>
              <a:t>Why </a:t>
            </a:r>
            <a:r>
              <a:rPr lang="en-GB" sz="4000" dirty="0"/>
              <a:t>do we have these rules? Do these rules ever change? </a:t>
            </a:r>
            <a:endParaRPr lang="en-GB" sz="4000" dirty="0" smtClean="0"/>
          </a:p>
          <a:p>
            <a:pPr marL="0" indent="0">
              <a:buNone/>
            </a:pPr>
            <a:r>
              <a:rPr lang="en-GB" sz="4000" dirty="0"/>
              <a:t>R</a:t>
            </a:r>
            <a:r>
              <a:rPr lang="en-GB" sz="4000" dirty="0" smtClean="0"/>
              <a:t>ules </a:t>
            </a:r>
            <a:r>
              <a:rPr lang="en-GB" sz="4000" dirty="0"/>
              <a:t>can change. Why might they change? For example, the rules in a game might change to encourage more people to play or a new rule about running in school might be introduced if there are lots of accidents</a:t>
            </a:r>
            <a:r>
              <a:rPr lang="en-GB" sz="4000" dirty="0" smtClean="0"/>
              <a:t>.</a:t>
            </a:r>
          </a:p>
          <a:p>
            <a:pPr marL="0" indent="0">
              <a:buNone/>
            </a:pPr>
            <a:r>
              <a:rPr lang="en-GB" sz="4000" dirty="0" smtClean="0"/>
              <a:t>During </a:t>
            </a:r>
            <a:r>
              <a:rPr lang="en-GB" sz="4000" dirty="0"/>
              <a:t>the Covid-19 pandemic, the rules have changed and been updated several times. </a:t>
            </a:r>
            <a:endParaRPr lang="en-GB" sz="4000" dirty="0" smtClean="0"/>
          </a:p>
          <a:p>
            <a:pPr marL="0" indent="0">
              <a:buNone/>
            </a:pPr>
            <a:r>
              <a:rPr lang="en-GB" sz="4000" dirty="0" smtClean="0"/>
              <a:t>How </a:t>
            </a:r>
            <a:r>
              <a:rPr lang="en-GB" sz="4000" dirty="0"/>
              <a:t>do people find out about these changes? </a:t>
            </a:r>
          </a:p>
        </p:txBody>
      </p:sp>
      <p:pic>
        <p:nvPicPr>
          <p:cNvPr id="4" name="Picture 3"/>
          <p:cNvPicPr>
            <a:picLocks noChangeAspect="1"/>
          </p:cNvPicPr>
          <p:nvPr/>
        </p:nvPicPr>
        <p:blipFill>
          <a:blip r:embed="rId2"/>
          <a:stretch>
            <a:fillRect/>
          </a:stretch>
        </p:blipFill>
        <p:spPr>
          <a:xfrm>
            <a:off x="10298084" y="365125"/>
            <a:ext cx="1320338" cy="1320338"/>
          </a:xfrm>
          <a:prstGeom prst="rect">
            <a:avLst/>
          </a:prstGeom>
        </p:spPr>
      </p:pic>
    </p:spTree>
    <p:extLst>
      <p:ext uri="{BB962C8B-B14F-4D97-AF65-F5344CB8AC3E}">
        <p14:creationId xmlns:p14="http://schemas.microsoft.com/office/powerpoint/2010/main" val="3513086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Key Stage 2- Can you think of any other ways we could find out about changing rules? </a:t>
            </a:r>
          </a:p>
        </p:txBody>
      </p:sp>
      <p:sp>
        <p:nvSpPr>
          <p:cNvPr id="4" name="Oval 3"/>
          <p:cNvSpPr/>
          <p:nvPr/>
        </p:nvSpPr>
        <p:spPr>
          <a:xfrm>
            <a:off x="4492941" y="3095108"/>
            <a:ext cx="2527069" cy="19368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How can we keep updated when rules change? </a:t>
            </a:r>
          </a:p>
        </p:txBody>
      </p:sp>
      <p:sp>
        <p:nvSpPr>
          <p:cNvPr id="5" name="Rectangle 4"/>
          <p:cNvSpPr/>
          <p:nvPr/>
        </p:nvSpPr>
        <p:spPr>
          <a:xfrm>
            <a:off x="4851422" y="2155584"/>
            <a:ext cx="1810111" cy="369332"/>
          </a:xfrm>
          <a:prstGeom prst="rect">
            <a:avLst/>
          </a:prstGeom>
        </p:spPr>
        <p:txBody>
          <a:bodyPr wrap="none">
            <a:spAutoFit/>
          </a:bodyPr>
          <a:lstStyle/>
          <a:p>
            <a:r>
              <a:rPr lang="en-GB" dirty="0" smtClean="0"/>
              <a:t>Attend a meeting</a:t>
            </a:r>
            <a:endParaRPr lang="en-GB" dirty="0"/>
          </a:p>
        </p:txBody>
      </p:sp>
      <p:sp>
        <p:nvSpPr>
          <p:cNvPr id="6" name="Rectangle 5"/>
          <p:cNvSpPr/>
          <p:nvPr/>
        </p:nvSpPr>
        <p:spPr>
          <a:xfrm>
            <a:off x="8639255" y="3670654"/>
            <a:ext cx="1895519" cy="369332"/>
          </a:xfrm>
          <a:prstGeom prst="rect">
            <a:avLst/>
          </a:prstGeom>
        </p:spPr>
        <p:txBody>
          <a:bodyPr wrap="none">
            <a:spAutoFit/>
          </a:bodyPr>
          <a:lstStyle/>
          <a:p>
            <a:r>
              <a:rPr lang="en-GB" dirty="0" smtClean="0"/>
              <a:t>Social Media Apps</a:t>
            </a:r>
            <a:endParaRPr lang="en-GB" dirty="0"/>
          </a:p>
        </p:txBody>
      </p:sp>
      <p:sp>
        <p:nvSpPr>
          <p:cNvPr id="7" name="Rectangle 6"/>
          <p:cNvSpPr/>
          <p:nvPr/>
        </p:nvSpPr>
        <p:spPr>
          <a:xfrm>
            <a:off x="8373687" y="4979325"/>
            <a:ext cx="1336456" cy="369332"/>
          </a:xfrm>
          <a:prstGeom prst="rect">
            <a:avLst/>
          </a:prstGeom>
        </p:spPr>
        <p:txBody>
          <a:bodyPr wrap="none">
            <a:spAutoFit/>
          </a:bodyPr>
          <a:lstStyle/>
          <a:p>
            <a:r>
              <a:rPr lang="en-GB" dirty="0"/>
              <a:t>Newspapers</a:t>
            </a:r>
          </a:p>
        </p:txBody>
      </p:sp>
      <p:sp>
        <p:nvSpPr>
          <p:cNvPr id="8" name="Rectangle 7"/>
          <p:cNvSpPr/>
          <p:nvPr/>
        </p:nvSpPr>
        <p:spPr>
          <a:xfrm>
            <a:off x="6777205" y="5961764"/>
            <a:ext cx="716863" cy="369332"/>
          </a:xfrm>
          <a:prstGeom prst="rect">
            <a:avLst/>
          </a:prstGeom>
        </p:spPr>
        <p:txBody>
          <a:bodyPr wrap="none">
            <a:spAutoFit/>
          </a:bodyPr>
          <a:lstStyle/>
          <a:p>
            <a:r>
              <a:rPr lang="en-GB" dirty="0" smtClean="0"/>
              <a:t>Radio</a:t>
            </a:r>
            <a:endParaRPr lang="en-GB" dirty="0"/>
          </a:p>
        </p:txBody>
      </p:sp>
      <p:sp>
        <p:nvSpPr>
          <p:cNvPr id="9" name="Rectangle 8"/>
          <p:cNvSpPr/>
          <p:nvPr/>
        </p:nvSpPr>
        <p:spPr>
          <a:xfrm>
            <a:off x="3720892" y="5592432"/>
            <a:ext cx="663964" cy="369332"/>
          </a:xfrm>
          <a:prstGeom prst="rect">
            <a:avLst/>
          </a:prstGeom>
        </p:spPr>
        <p:txBody>
          <a:bodyPr wrap="none">
            <a:spAutoFit/>
          </a:bodyPr>
          <a:lstStyle/>
          <a:p>
            <a:r>
              <a:rPr lang="en-GB" dirty="0" smtClean="0"/>
              <a:t>Signs</a:t>
            </a:r>
            <a:endParaRPr lang="en-GB" dirty="0"/>
          </a:p>
        </p:txBody>
      </p:sp>
      <p:sp>
        <p:nvSpPr>
          <p:cNvPr id="10" name="Rectangle 9"/>
          <p:cNvSpPr/>
          <p:nvPr/>
        </p:nvSpPr>
        <p:spPr>
          <a:xfrm>
            <a:off x="2180266" y="4630775"/>
            <a:ext cx="1781834" cy="369332"/>
          </a:xfrm>
          <a:prstGeom prst="rect">
            <a:avLst/>
          </a:prstGeom>
        </p:spPr>
        <p:txBody>
          <a:bodyPr wrap="none">
            <a:spAutoFit/>
          </a:bodyPr>
          <a:lstStyle/>
          <a:p>
            <a:r>
              <a:rPr lang="en-GB" dirty="0" smtClean="0"/>
              <a:t>Talking to people</a:t>
            </a:r>
            <a:endParaRPr lang="en-GB" dirty="0"/>
          </a:p>
        </p:txBody>
      </p:sp>
      <p:sp>
        <p:nvSpPr>
          <p:cNvPr id="11" name="Rectangle 10"/>
          <p:cNvSpPr/>
          <p:nvPr/>
        </p:nvSpPr>
        <p:spPr>
          <a:xfrm>
            <a:off x="2598649" y="3124786"/>
            <a:ext cx="945067" cy="369332"/>
          </a:xfrm>
          <a:prstGeom prst="rect">
            <a:avLst/>
          </a:prstGeom>
        </p:spPr>
        <p:txBody>
          <a:bodyPr wrap="none">
            <a:spAutoFit/>
          </a:bodyPr>
          <a:lstStyle/>
          <a:p>
            <a:r>
              <a:rPr lang="en-GB" dirty="0" smtClean="0"/>
              <a:t>Internet</a:t>
            </a:r>
            <a:endParaRPr lang="en-GB" dirty="0"/>
          </a:p>
        </p:txBody>
      </p:sp>
      <p:sp>
        <p:nvSpPr>
          <p:cNvPr id="12" name="Rectangle 11"/>
          <p:cNvSpPr/>
          <p:nvPr/>
        </p:nvSpPr>
        <p:spPr>
          <a:xfrm>
            <a:off x="7857859" y="2690152"/>
            <a:ext cx="1102353" cy="369332"/>
          </a:xfrm>
          <a:prstGeom prst="rect">
            <a:avLst/>
          </a:prstGeom>
        </p:spPr>
        <p:txBody>
          <a:bodyPr wrap="none">
            <a:spAutoFit/>
          </a:bodyPr>
          <a:lstStyle/>
          <a:p>
            <a:r>
              <a:rPr lang="en-GB" dirty="0" smtClean="0"/>
              <a:t>Television</a:t>
            </a:r>
            <a:endParaRPr lang="en-GB" dirty="0"/>
          </a:p>
        </p:txBody>
      </p:sp>
      <p:sp>
        <p:nvSpPr>
          <p:cNvPr id="13" name="Rectangle 12"/>
          <p:cNvSpPr/>
          <p:nvPr/>
        </p:nvSpPr>
        <p:spPr>
          <a:xfrm>
            <a:off x="573578" y="5436524"/>
            <a:ext cx="1986742" cy="96427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Are all of these ways reliable? </a:t>
            </a:r>
          </a:p>
        </p:txBody>
      </p:sp>
      <p:cxnSp>
        <p:nvCxnSpPr>
          <p:cNvPr id="15" name="Straight Arrow Connector 14"/>
          <p:cNvCxnSpPr>
            <a:endCxn id="5" idx="2"/>
          </p:cNvCxnSpPr>
          <p:nvPr/>
        </p:nvCxnSpPr>
        <p:spPr>
          <a:xfrm flipV="1">
            <a:off x="5756476" y="2524916"/>
            <a:ext cx="2" cy="5345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777205" y="3059484"/>
            <a:ext cx="1286140" cy="4346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6" idx="1"/>
          </p:cNvCxnSpPr>
          <p:nvPr/>
        </p:nvCxnSpPr>
        <p:spPr>
          <a:xfrm flipV="1">
            <a:off x="7020010" y="3855320"/>
            <a:ext cx="1619245" cy="849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7" idx="1"/>
          </p:cNvCxnSpPr>
          <p:nvPr/>
        </p:nvCxnSpPr>
        <p:spPr>
          <a:xfrm>
            <a:off x="6849687" y="4572000"/>
            <a:ext cx="1524000" cy="5919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168044" y="4979325"/>
            <a:ext cx="609161" cy="9824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4206240" y="4867995"/>
            <a:ext cx="764771" cy="84284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3225338" y="4339244"/>
            <a:ext cx="1267603" cy="3373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endCxn id="11" idx="3"/>
          </p:cNvCxnSpPr>
          <p:nvPr/>
        </p:nvCxnSpPr>
        <p:spPr>
          <a:xfrm flipH="1" flipV="1">
            <a:off x="3543716" y="3309452"/>
            <a:ext cx="1044909" cy="2816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317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Key Stage 2</a:t>
            </a:r>
            <a:endParaRPr lang="en-GB" b="1" dirty="0"/>
          </a:p>
        </p:txBody>
      </p:sp>
      <p:sp>
        <p:nvSpPr>
          <p:cNvPr id="3" name="Content Placeholder 2"/>
          <p:cNvSpPr>
            <a:spLocks noGrp="1"/>
          </p:cNvSpPr>
          <p:nvPr>
            <p:ph idx="1"/>
          </p:nvPr>
        </p:nvSpPr>
        <p:spPr/>
        <p:txBody>
          <a:bodyPr>
            <a:normAutofit/>
          </a:bodyPr>
          <a:lstStyle/>
          <a:p>
            <a:pPr marL="0" indent="0">
              <a:buNone/>
            </a:pPr>
            <a:r>
              <a:rPr lang="en-GB" sz="4000" dirty="0"/>
              <a:t>Think about rules you have in school. Whose responsibility is it to find out about any rule changes you may have had recently? If you break a rule, but didn’t know about it, are you to blame? What are the consequences of breaking rules in school? Does anybody help you to follow rules? </a:t>
            </a:r>
          </a:p>
        </p:txBody>
      </p:sp>
      <p:pic>
        <p:nvPicPr>
          <p:cNvPr id="5" name="Picture 4"/>
          <p:cNvPicPr>
            <a:picLocks noChangeAspect="1"/>
          </p:cNvPicPr>
          <p:nvPr/>
        </p:nvPicPr>
        <p:blipFill>
          <a:blip r:embed="rId2"/>
          <a:stretch>
            <a:fillRect/>
          </a:stretch>
        </p:blipFill>
        <p:spPr>
          <a:xfrm>
            <a:off x="8321040" y="365126"/>
            <a:ext cx="1768099" cy="1479430"/>
          </a:xfrm>
          <a:prstGeom prst="rect">
            <a:avLst/>
          </a:prstGeom>
        </p:spPr>
      </p:pic>
    </p:spTree>
    <p:extLst>
      <p:ext uri="{BB962C8B-B14F-4D97-AF65-F5344CB8AC3E}">
        <p14:creationId xmlns:p14="http://schemas.microsoft.com/office/powerpoint/2010/main" val="1799938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Key Stage 1 – Follow Up Work </a:t>
            </a:r>
            <a:endParaRPr lang="en-GB" b="1" dirty="0"/>
          </a:p>
        </p:txBody>
      </p:sp>
      <p:sp>
        <p:nvSpPr>
          <p:cNvPr id="3" name="Content Placeholder 2"/>
          <p:cNvSpPr>
            <a:spLocks noGrp="1"/>
          </p:cNvSpPr>
          <p:nvPr>
            <p:ph idx="1"/>
          </p:nvPr>
        </p:nvSpPr>
        <p:spPr/>
        <p:txBody>
          <a:bodyPr>
            <a:normAutofit fontScale="62500" lnSpcReduction="20000"/>
          </a:bodyPr>
          <a:lstStyle/>
          <a:p>
            <a:pPr marL="0" indent="0">
              <a:buNone/>
            </a:pPr>
            <a:r>
              <a:rPr lang="en-GB" sz="4800" dirty="0"/>
              <a:t>Ask the children to think of an active game they enjoy playing during PE lessons or on the playground e.g. </a:t>
            </a:r>
            <a:r>
              <a:rPr lang="en-GB" sz="4800" dirty="0" err="1"/>
              <a:t>tig</a:t>
            </a:r>
            <a:r>
              <a:rPr lang="en-GB" sz="4800" dirty="0"/>
              <a:t>, football, stuck in the mud, what time is it Mr Wolf? </a:t>
            </a:r>
            <a:endParaRPr lang="en-GB" sz="4800" dirty="0" smtClean="0"/>
          </a:p>
          <a:p>
            <a:pPr marL="0" indent="0">
              <a:buNone/>
            </a:pPr>
            <a:r>
              <a:rPr lang="en-GB" sz="4800" dirty="0" smtClean="0"/>
              <a:t>• </a:t>
            </a:r>
            <a:r>
              <a:rPr lang="en-GB" sz="4800" dirty="0"/>
              <a:t>What are the rules of these games? </a:t>
            </a:r>
            <a:endParaRPr lang="en-GB" sz="4800" dirty="0" smtClean="0"/>
          </a:p>
          <a:p>
            <a:pPr marL="0" indent="0">
              <a:buNone/>
            </a:pPr>
            <a:r>
              <a:rPr lang="en-GB" sz="4800" dirty="0" smtClean="0"/>
              <a:t>• </a:t>
            </a:r>
            <a:r>
              <a:rPr lang="en-GB" sz="4800" dirty="0"/>
              <a:t>Why do we have these rules? Explain that the rules help to make sure our games are fair and to help us understand what we need to do. </a:t>
            </a:r>
            <a:endParaRPr lang="en-GB" sz="4800" dirty="0" smtClean="0"/>
          </a:p>
          <a:p>
            <a:pPr marL="0" indent="0">
              <a:buNone/>
            </a:pPr>
            <a:r>
              <a:rPr lang="en-GB" sz="4800" dirty="0" smtClean="0"/>
              <a:t>• </a:t>
            </a:r>
            <a:r>
              <a:rPr lang="en-GB" sz="4800" dirty="0"/>
              <a:t>What happens if someone doesn’t follow the rules? Use PE or active time to play some </a:t>
            </a:r>
            <a:r>
              <a:rPr lang="en-GB" sz="4800" dirty="0" err="1"/>
              <a:t>Covid</a:t>
            </a:r>
            <a:r>
              <a:rPr lang="en-GB" sz="4800" dirty="0"/>
              <a:t>-safe games such as football </a:t>
            </a:r>
            <a:r>
              <a:rPr lang="en-GB" sz="4800" dirty="0" err="1"/>
              <a:t>rounders</a:t>
            </a:r>
            <a:r>
              <a:rPr lang="en-GB" sz="4800" dirty="0"/>
              <a:t>. </a:t>
            </a:r>
            <a:endParaRPr lang="en-GB" sz="4800" dirty="0" smtClean="0"/>
          </a:p>
          <a:p>
            <a:pPr marL="0" indent="0">
              <a:buNone/>
            </a:pPr>
            <a:r>
              <a:rPr lang="en-GB" sz="4800" dirty="0" smtClean="0"/>
              <a:t>Share </a:t>
            </a:r>
            <a:r>
              <a:rPr lang="en-GB" sz="4800" dirty="0"/>
              <a:t>the rules and play the game!</a:t>
            </a:r>
          </a:p>
        </p:txBody>
      </p:sp>
      <p:pic>
        <p:nvPicPr>
          <p:cNvPr id="4" name="Picture 3"/>
          <p:cNvPicPr>
            <a:picLocks noChangeAspect="1"/>
          </p:cNvPicPr>
          <p:nvPr/>
        </p:nvPicPr>
        <p:blipFill>
          <a:blip r:embed="rId2"/>
          <a:stretch>
            <a:fillRect/>
          </a:stretch>
        </p:blipFill>
        <p:spPr>
          <a:xfrm>
            <a:off x="9376756" y="185061"/>
            <a:ext cx="1573096" cy="1573096"/>
          </a:xfrm>
          <a:prstGeom prst="rect">
            <a:avLst/>
          </a:prstGeom>
        </p:spPr>
      </p:pic>
    </p:spTree>
    <p:extLst>
      <p:ext uri="{BB962C8B-B14F-4D97-AF65-F5344CB8AC3E}">
        <p14:creationId xmlns:p14="http://schemas.microsoft.com/office/powerpoint/2010/main" val="38214423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1666</TotalTime>
  <Words>841</Words>
  <Application>Microsoft Office PowerPoint</Application>
  <PresentationFormat>Widescreen</PresentationFormat>
  <Paragraphs>60</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British Values</vt:lpstr>
      <vt:lpstr>PowerPoint Presentation</vt:lpstr>
      <vt:lpstr>What is in the news?</vt:lpstr>
      <vt:lpstr>Key Stage 1- Where are some of  the places we have rules? </vt:lpstr>
      <vt:lpstr>PowerPoint Presentation</vt:lpstr>
      <vt:lpstr>Key Stage 2-How can we keep everyone updated when rules change? </vt:lpstr>
      <vt:lpstr>Key Stage 2- Can you think of any other ways we could find out about changing rules? </vt:lpstr>
      <vt:lpstr>Key Stage 2</vt:lpstr>
      <vt:lpstr>Key Stage 1 – Follow Up Work </vt:lpstr>
      <vt:lpstr>Key Stage 2 – Follow Up Work </vt:lpstr>
      <vt:lpstr>Reflection </vt:lpstr>
      <vt:lpstr>This Week’s Useful Vocabulary</vt:lpstr>
    </vt:vector>
  </TitlesOfParts>
  <Company>Eversley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Samantha Williams</dc:creator>
  <cp:lastModifiedBy>Katerina Peel</cp:lastModifiedBy>
  <cp:revision>58</cp:revision>
  <dcterms:created xsi:type="dcterms:W3CDTF">2019-12-02T14:19:45Z</dcterms:created>
  <dcterms:modified xsi:type="dcterms:W3CDTF">2021-02-03T14:16:47Z</dcterms:modified>
</cp:coreProperties>
</file>